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4630400" cy="8229600"/>
  <p:notesSz cx="8229600" cy="14630400"/>
  <p:embeddedFontLst>
    <p:embeddedFont>
      <p:font typeface="Crimson Pro Semi Bold"/>
      <p:regular r:id="rId27"/>
    </p:embeddedFont>
    <p:embeddedFont>
      <p:font typeface="Crimson Pro Semi Bold"/>
      <p:regular r:id="rId28"/>
    </p:embeddedFont>
    <p:embeddedFont>
      <p:font typeface="Crimson Pro Semi Bold"/>
      <p:regular r:id="rId29"/>
    </p:embeddedFont>
    <p:embeddedFont>
      <p:font typeface="Crimson Pro Semi Bold"/>
      <p:regular r:id="rId30"/>
    </p:embeddedFont>
    <p:embeddedFont>
      <p:font typeface="Heebo"/>
      <p:regular r:id="rId31"/>
    </p:embeddedFont>
    <p:embeddedFont>
      <p:font typeface="Heebo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image" Target="../media/image-13-3.png"/><Relationship Id="rId4" Type="http://schemas.openxmlformats.org/officeDocument/2006/relationships/image" Target="../media/image-13-4.svg"/><Relationship Id="rId5" Type="http://schemas.openxmlformats.org/officeDocument/2006/relationships/image" Target="../media/image-13-5.png"/><Relationship Id="rId6" Type="http://schemas.openxmlformats.org/officeDocument/2006/relationships/image" Target="../media/image-13-6.svg"/><Relationship Id="rId7" Type="http://schemas.openxmlformats.org/officeDocument/2006/relationships/slideLayout" Target="../slideLayouts/slideLayout14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image" Target="../media/image-19-3.png"/><Relationship Id="rId4" Type="http://schemas.openxmlformats.org/officeDocument/2006/relationships/image" Target="../media/image-19-4.svg"/><Relationship Id="rId5" Type="http://schemas.openxmlformats.org/officeDocument/2006/relationships/image" Target="../media/image-19-5.png"/><Relationship Id="rId6" Type="http://schemas.openxmlformats.org/officeDocument/2006/relationships/image" Target="../media/image-19-6.svg"/><Relationship Id="rId7" Type="http://schemas.openxmlformats.org/officeDocument/2006/relationships/image" Target="../media/image-19-7.png"/><Relationship Id="rId8" Type="http://schemas.openxmlformats.org/officeDocument/2006/relationships/image" Target="../media/image-19-8.svg"/><Relationship Id="rId9" Type="http://schemas.openxmlformats.org/officeDocument/2006/relationships/image" Target="../media/image-19-9.png"/><Relationship Id="rId10" Type="http://schemas.openxmlformats.org/officeDocument/2006/relationships/image" Target="../media/image-19-10.svg"/><Relationship Id="rId11" Type="http://schemas.openxmlformats.org/officeDocument/2006/relationships/slideLayout" Target="../slideLayouts/slideLayout20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2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slideLayout" Target="../slideLayouts/slideLayout5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image" Target="../media/image-9-3.png"/><Relationship Id="rId4" Type="http://schemas.openxmlformats.org/officeDocument/2006/relationships/image" Target="../media/image-9-4.svg"/><Relationship Id="rId5" Type="http://schemas.openxmlformats.org/officeDocument/2006/relationships/image" Target="../media/image-9-5.png"/><Relationship Id="rId6" Type="http://schemas.openxmlformats.org/officeDocument/2006/relationships/image" Target="../media/image-9-6.svg"/><Relationship Id="rId7" Type="http://schemas.openxmlformats.org/officeDocument/2006/relationships/image" Target="../media/image-9-7.png"/><Relationship Id="rId8" Type="http://schemas.openxmlformats.org/officeDocument/2006/relationships/image" Target="../media/image-9-8.sv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0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759982"/>
            <a:ext cx="2710577" cy="373142"/>
          </a:xfrm>
          <a:prstGeom prst="roundRect">
            <a:avLst>
              <a:gd name="adj" fmla="val 6383"/>
            </a:avLst>
          </a:prstGeom>
          <a:solidFill>
            <a:srgbClr val="CCD7FF"/>
          </a:solidFill>
          <a:ln/>
        </p:spPr>
      </p:sp>
      <p:sp>
        <p:nvSpPr>
          <p:cNvPr id="3" name="Text 1"/>
          <p:cNvSpPr/>
          <p:nvPr/>
        </p:nvSpPr>
        <p:spPr>
          <a:xfrm>
            <a:off x="912852" y="1819513"/>
            <a:ext cx="247245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FIN-025 · 财务原子技能系列 · 支柱5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2212419"/>
            <a:ext cx="11889819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企业估值与并购重组：为未来定价，防范"赢家的诅咒"</a:t>
            </a:r>
            <a:endParaRPr lang="en-US" sz="3900" dirty="0"/>
          </a:p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Corporate Valuation &amp; M&amp;A: Pricing the Future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3750231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一场针对集团高管、战投负责人与联合创始人的顶级闭门工坊。本课程作为财务原子技能系列的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压轴终章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，聚焦于并购决策中最危险的认知盲区——从估值逻辑的底层重建，到"赢家的诅咒"的系统性防范，帮助C-Level管理者建立真正的资本语言与战略清醒。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650915" y="4608552"/>
            <a:ext cx="6565106" cy="1860947"/>
          </a:xfrm>
          <a:prstGeom prst="roundRect">
            <a:avLst>
              <a:gd name="adj" fmla="val 1600"/>
            </a:avLst>
          </a:prstGeom>
          <a:solidFill>
            <a:srgbClr val="2150FE"/>
          </a:solidFill>
          <a:ln/>
        </p:spPr>
      </p:sp>
      <p:sp>
        <p:nvSpPr>
          <p:cNvPr id="7" name="Text 5"/>
          <p:cNvSpPr/>
          <p:nvPr/>
        </p:nvSpPr>
        <p:spPr>
          <a:xfrm>
            <a:off x="849273" y="480691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课程信息 / Course Info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849273" y="5315426"/>
            <a:ext cx="6168390" cy="9754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⏱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90分钟主课 ＋ 30天行动强化</a:t>
            </a:r>
            <a:endParaRPr lang="en-US" sz="1550" dirty="0"/>
          </a:p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15–30人高管闭门坊</a:t>
            </a:r>
            <a:endParaRPr lang="en-US" sz="1550" dirty="0"/>
          </a:p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顶级战略 · C-Level核心必修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564874" y="4806910"/>
            <a:ext cx="332470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先修 / 后续 Prerequisites &amp; Next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564874" y="5315426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先修技能：FIN-018 NPV基础、FIN-024 财务尽调</a:t>
            </a:r>
            <a:endParaRPr lang="en-US" sz="1550" dirty="0"/>
          </a:p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后续定位：本课程为系列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结业终章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，无后续课程</a:t>
            </a:r>
            <a:endParaRPr lang="en-US" sz="1550" dirty="0"/>
          </a:p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输出产品：协同效应挤水分测算卡 ＋ 30天并购沙盘实战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85098"/>
            <a:ext cx="1726644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852249"/>
            <a:ext cx="147327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协同效应 / SYNERGY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252776"/>
            <a:ext cx="74421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商誉的唯一解药：真实的协同效应</a:t>
            </a:r>
            <a:endParaRPr lang="en-US" sz="3900" dirty="0"/>
          </a:p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Synergy: The Only Antidote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279058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如果你已经支付了溢价，唯一能将其转化为价值的路径是：让并购后的合并体产生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真实可量化的协同效应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。协同效应不是PPT上的愿景，而是需要在投委会立项时就完成的严苛测算。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3648908"/>
            <a:ext cx="4215289" cy="3795474"/>
          </a:xfrm>
          <a:prstGeom prst="roundRect">
            <a:avLst>
              <a:gd name="adj" fmla="val 784"/>
            </a:avLst>
          </a:prstGeom>
          <a:solidFill>
            <a:srgbClr val="F2EEEE"/>
          </a:solidFill>
          <a:ln/>
        </p:spPr>
      </p:sp>
      <p:sp>
        <p:nvSpPr>
          <p:cNvPr id="7" name="Text 5"/>
          <p:cNvSpPr/>
          <p:nvPr/>
        </p:nvSpPr>
        <p:spPr>
          <a:xfrm>
            <a:off x="992148" y="3847267"/>
            <a:ext cx="3133844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💰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收入协同 Revenue Synergy</a:t>
            </a:r>
            <a:endParaRPr lang="en-US" sz="1950" dirty="0"/>
          </a:p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 + 1 &gt; 2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992148" y="4586645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买下对方的渠道，把我方产品搭售给其客户群体；或借助对方的品牌背书打入新市场。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992148" y="5340787"/>
            <a:ext cx="381857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风险警示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：收入协同最容易被高估。双方客户画像是否真实重叠？销售团队是否有足够的激励去卖新产品？必须用数据验证，而非用情感想象。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207437" y="3648908"/>
            <a:ext cx="4215408" cy="3795474"/>
          </a:xfrm>
          <a:prstGeom prst="roundRect">
            <a:avLst>
              <a:gd name="adj" fmla="val 784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5405795" y="3847267"/>
            <a:ext cx="272379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⚙️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成本协同 Cost Synergy</a:t>
            </a:r>
            <a:endParaRPr lang="en-US" sz="1950" dirty="0"/>
          </a:p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2 - 1 = 1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5405795" y="4586645"/>
            <a:ext cx="381869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合并后，裁减重叠的职能部门（HR、财务、行政）；关闭冗余产能和重复的厂房；通过规模效应压缩供应商采购成本。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5405795" y="5658326"/>
            <a:ext cx="381869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最容易落地的协同类型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：成本协同相对可量化、可执行，是并购整合中最先应兑现的价值来源，也是投委会唯一应该"按脸算钱"的部分。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9621203" y="3648908"/>
            <a:ext cx="4215289" cy="3795474"/>
          </a:xfrm>
          <a:prstGeom prst="roundRect">
            <a:avLst>
              <a:gd name="adj" fmla="val 784"/>
            </a:avLst>
          </a:prstGeom>
          <a:solidFill>
            <a:srgbClr val="F2EEEE"/>
          </a:solidFill>
          <a:ln/>
        </p:spPr>
      </p:sp>
      <p:sp>
        <p:nvSpPr>
          <p:cNvPr id="15" name="Text 13"/>
          <p:cNvSpPr/>
          <p:nvPr/>
        </p:nvSpPr>
        <p:spPr>
          <a:xfrm>
            <a:off x="9819561" y="3847267"/>
            <a:ext cx="326362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⚠️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文化排异 Cultural Rejection</a:t>
            </a:r>
            <a:endParaRPr lang="en-US" sz="1950" dirty="0"/>
          </a:p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 + 1 &lt; 1</a:t>
            </a:r>
            <a:endParaRPr lang="en-US" sz="1950" dirty="0"/>
          </a:p>
        </p:txBody>
      </p:sp>
      <p:sp>
        <p:nvSpPr>
          <p:cNvPr id="16" name="Text 14"/>
          <p:cNvSpPr/>
          <p:nvPr/>
        </p:nvSpPr>
        <p:spPr>
          <a:xfrm>
            <a:off x="9819561" y="4586645"/>
            <a:ext cx="381857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国企/大厂的僵化文化与初创团队的灵活文化水火不容，导致核心骨干大规模出走；客户因产品整合混乱而愤怒流失。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9819561" y="5658326"/>
            <a:ext cx="38185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这是并购中最被低估的成本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。文化整合失败，别说1+1&gt;2，最终可能退化为1+1&lt;1的毁灭性结局。核心技术人员若无留任协议（Golden Handcuffs），其流失等同于并购标的价值归零。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657820"/>
            <a:ext cx="2776418" cy="339566"/>
          </a:xfrm>
          <a:prstGeom prst="roundRect">
            <a:avLst>
              <a:gd name="adj" fmla="val 631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08566" y="719018"/>
            <a:ext cx="2546866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1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PMI整合 / POST-MERGER INTEGRATION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93790" y="1061680"/>
            <a:ext cx="8124468" cy="1116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5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签合同是婚礼，PMI才是婚姻</a:t>
            </a:r>
            <a:endParaRPr lang="en-US" sz="3500" dirty="0"/>
          </a:p>
          <a:p>
            <a:pPr algn="l" indent="0" marL="0">
              <a:lnSpc>
                <a:spcPts val="4350"/>
              </a:lnSpc>
              <a:buNone/>
            </a:pPr>
            <a:r>
              <a:rPr lang="en-US" sz="35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Signing Is the Wedding; PMI Is the Marriage</a:t>
            </a:r>
            <a:endParaRPr lang="en-US" sz="3500" dirty="0"/>
          </a:p>
        </p:txBody>
      </p:sp>
      <p:sp>
        <p:nvSpPr>
          <p:cNvPr id="5" name="Text 3"/>
          <p:cNvSpPr/>
          <p:nvPr/>
        </p:nvSpPr>
        <p:spPr>
          <a:xfrm>
            <a:off x="793790" y="2419112"/>
            <a:ext cx="1304282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这是本课程最核心的一句话。全球无数并购失败案例证明：</a:t>
            </a:r>
            <a:pPr algn="l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并购的成败，不取决于你用多漂亮的估值逻辑赢下竞标，而取决于你在合同签署后的每一天能否真正将两家公司融为一体。</a:t>
            </a:r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并购后整合（PMI，Post-Merger Integration）是一场九死一生的持久战。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793790" y="4775716"/>
            <a:ext cx="13042821" cy="22860"/>
          </a:xfrm>
          <a:prstGeom prst="roundRect">
            <a:avLst>
              <a:gd name="adj" fmla="val 117209"/>
            </a:avLst>
          </a:prstGeom>
          <a:solidFill>
            <a:srgbClr val="D8D4D4"/>
          </a:solidFill>
          <a:ln/>
        </p:spPr>
      </p:sp>
      <p:sp>
        <p:nvSpPr>
          <p:cNvPr id="7" name="Shape 5"/>
          <p:cNvSpPr/>
          <p:nvPr/>
        </p:nvSpPr>
        <p:spPr>
          <a:xfrm>
            <a:off x="3330535" y="4239994"/>
            <a:ext cx="22860" cy="535781"/>
          </a:xfrm>
          <a:prstGeom prst="roundRect">
            <a:avLst>
              <a:gd name="adj" fmla="val 117209"/>
            </a:avLst>
          </a:prstGeom>
          <a:solidFill>
            <a:srgbClr val="D8D4D4"/>
          </a:solidFill>
          <a:ln/>
        </p:spPr>
      </p:sp>
      <p:sp>
        <p:nvSpPr>
          <p:cNvPr id="8" name="Shape 6"/>
          <p:cNvSpPr/>
          <p:nvPr/>
        </p:nvSpPr>
        <p:spPr>
          <a:xfrm>
            <a:off x="3141107" y="4574798"/>
            <a:ext cx="401836" cy="40183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9" name="Text 7"/>
          <p:cNvSpPr/>
          <p:nvPr/>
        </p:nvSpPr>
        <p:spPr>
          <a:xfrm>
            <a:off x="3208020" y="4608195"/>
            <a:ext cx="26789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2225635" y="3142893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📋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签约前 Pre-Signing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72383" y="3518297"/>
            <a:ext cx="473940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尽职调查、估值建模、协同效应测算、谈判博弈。绝大多数精力在此阶段投入。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5979200" y="4775656"/>
            <a:ext cx="22860" cy="535781"/>
          </a:xfrm>
          <a:prstGeom prst="roundRect">
            <a:avLst>
              <a:gd name="adj" fmla="val 117209"/>
            </a:avLst>
          </a:prstGeom>
          <a:solidFill>
            <a:srgbClr val="D8D4D4"/>
          </a:solidFill>
          <a:ln/>
        </p:spPr>
      </p:sp>
      <p:sp>
        <p:nvSpPr>
          <p:cNvPr id="13" name="Shape 11"/>
          <p:cNvSpPr/>
          <p:nvPr/>
        </p:nvSpPr>
        <p:spPr>
          <a:xfrm>
            <a:off x="5789771" y="4574798"/>
            <a:ext cx="401836" cy="40183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4" name="Text 12"/>
          <p:cNvSpPr/>
          <p:nvPr/>
        </p:nvSpPr>
        <p:spPr>
          <a:xfrm>
            <a:off x="5856684" y="4608195"/>
            <a:ext cx="26789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4874300" y="5490210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🔔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签约日 Day One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3621048" y="5865614"/>
            <a:ext cx="473940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合同签署、公告发布、庆功宴。媒体聚光灯时刻。很多高管误以为大功告成。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8627983" y="4239994"/>
            <a:ext cx="22860" cy="535781"/>
          </a:xfrm>
          <a:prstGeom prst="roundRect">
            <a:avLst>
              <a:gd name="adj" fmla="val 117209"/>
            </a:avLst>
          </a:prstGeom>
          <a:solidFill>
            <a:srgbClr val="D8D4D4"/>
          </a:solidFill>
          <a:ln/>
        </p:spPr>
      </p:sp>
      <p:sp>
        <p:nvSpPr>
          <p:cNvPr id="18" name="Shape 16"/>
          <p:cNvSpPr/>
          <p:nvPr/>
        </p:nvSpPr>
        <p:spPr>
          <a:xfrm>
            <a:off x="8438555" y="4574798"/>
            <a:ext cx="401836" cy="40183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9" name="Text 17"/>
          <p:cNvSpPr/>
          <p:nvPr/>
        </p:nvSpPr>
        <p:spPr>
          <a:xfrm>
            <a:off x="8505468" y="4608195"/>
            <a:ext cx="26789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6692741" y="3142893"/>
            <a:ext cx="3893582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🔥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整合期（0–12个月）Early Integration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6269831" y="3518297"/>
            <a:ext cx="473940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组织架构重组、系统打通、文化碰撞、核心人才留任。这是商誉能否兑现的生死决战期。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11276648" y="4775656"/>
            <a:ext cx="22860" cy="535781"/>
          </a:xfrm>
          <a:prstGeom prst="roundRect">
            <a:avLst>
              <a:gd name="adj" fmla="val 117209"/>
            </a:avLst>
          </a:prstGeom>
          <a:solidFill>
            <a:srgbClr val="D8D4D4"/>
          </a:solidFill>
          <a:ln/>
        </p:spPr>
      </p:sp>
      <p:sp>
        <p:nvSpPr>
          <p:cNvPr id="23" name="Shape 21"/>
          <p:cNvSpPr/>
          <p:nvPr/>
        </p:nvSpPr>
        <p:spPr>
          <a:xfrm>
            <a:off x="11087219" y="4574798"/>
            <a:ext cx="401836" cy="40183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24" name="Text 22"/>
          <p:cNvSpPr/>
          <p:nvPr/>
        </p:nvSpPr>
        <p:spPr>
          <a:xfrm>
            <a:off x="11154132" y="4608195"/>
            <a:ext cx="26789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4</a:t>
            </a:r>
            <a:endParaRPr lang="en-US" sz="2100" dirty="0"/>
          </a:p>
        </p:txBody>
      </p:sp>
      <p:sp>
        <p:nvSpPr>
          <p:cNvPr id="25" name="Text 23"/>
          <p:cNvSpPr/>
          <p:nvPr/>
        </p:nvSpPr>
        <p:spPr>
          <a:xfrm>
            <a:off x="9488805" y="5490210"/>
            <a:ext cx="3598783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📊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验证期（1–3年）Value Verification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8918496" y="5865614"/>
            <a:ext cx="473940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协同效应财务指标落地核查。年末商誉减值测试。此阶段决定并购是否真正创造价值。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793790" y="6589395"/>
            <a:ext cx="13042821" cy="982266"/>
          </a:xfrm>
          <a:prstGeom prst="roundRect">
            <a:avLst>
              <a:gd name="adj" fmla="val 2728"/>
            </a:avLst>
          </a:prstGeom>
          <a:solidFill>
            <a:srgbClr val="FCF2B5"/>
          </a:solidFill>
          <a:ln/>
        </p:spPr>
      </p:sp>
      <p:pic>
        <p:nvPicPr>
          <p:cNvPr id="2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383" y="6846808"/>
            <a:ext cx="223242" cy="178594"/>
          </a:xfrm>
          <a:prstGeom prst="rect">
            <a:avLst/>
          </a:prstGeom>
        </p:spPr>
      </p:pic>
      <p:sp>
        <p:nvSpPr>
          <p:cNvPr id="29" name="Text 26"/>
          <p:cNvSpPr/>
          <p:nvPr/>
        </p:nvSpPr>
        <p:spPr>
          <a:xfrm>
            <a:off x="1374219" y="6794778"/>
            <a:ext cx="12283797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PMI核心挑战：两家公司的IT系统如何整合？绩效体系如何统一？哪些人该留、哪些人该走？这些问题若在签约前没有答案，签约后每拖延一天，协同效应就多流失一分。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45783"/>
            <a:ext cx="2652236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612934"/>
            <a:ext cx="239887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6 · 行动工具 / ACTION TOOL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013460"/>
            <a:ext cx="5971580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并购协同效应挤水分测算卡</a:t>
            </a:r>
            <a:endParaRPr lang="en-US" sz="3900" dirty="0"/>
          </a:p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Synergy Validation Scorecard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2551271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这是本课程最重要的可带走工具。将其纳入每一次投委会的必审文件，对老板拍脑袋的协同效应预测，进行系统性的"挤水分"验证，是战投团队对组织最大的风险贡献。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3409593"/>
            <a:ext cx="4215289" cy="4277797"/>
          </a:xfrm>
          <a:prstGeom prst="roundRect">
            <a:avLst>
              <a:gd name="adj" fmla="val 260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70930" y="3409593"/>
            <a:ext cx="91440" cy="4277797"/>
          </a:xfrm>
          <a:prstGeom prst="roundRect">
            <a:avLst>
              <a:gd name="adj" fmla="val 32558"/>
            </a:avLst>
          </a:prstGeom>
          <a:solidFill>
            <a:srgbClr val="2150FE"/>
          </a:solidFill>
          <a:ln/>
        </p:spPr>
      </p:sp>
      <p:sp>
        <p:nvSpPr>
          <p:cNvPr id="8" name="Text 6"/>
          <p:cNvSpPr/>
          <p:nvPr/>
        </p:nvSpPr>
        <p:spPr>
          <a:xfrm>
            <a:off x="1083588" y="3630811"/>
            <a:ext cx="37042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💼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收入协同验证 Revenue Synergy Check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1083588" y="4370189"/>
            <a:ext cx="370427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验证1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：我们的产品到底能不能无缝插入对方的渠道？双方客户画像（行业、规模、决策链）是否真实重叠，还是只是幻觉中的互补？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083588" y="5759410"/>
            <a:ext cx="370427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验证2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：对方的销售团队是否有足够的激励机制（提成、目标）去卖我方产品？没有利益驱动，协同只是会议室里的PPT。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1083588" y="6831092"/>
            <a:ext cx="37042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→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理性测算结论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：保守估计收入协同仅能增加 ____%（请用数据填写，而非感觉）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5207437" y="3409593"/>
            <a:ext cx="4215408" cy="4277797"/>
          </a:xfrm>
          <a:prstGeom prst="roundRect">
            <a:avLst>
              <a:gd name="adj" fmla="val 260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184577" y="3409593"/>
            <a:ext cx="91440" cy="4277797"/>
          </a:xfrm>
          <a:prstGeom prst="roundRect">
            <a:avLst>
              <a:gd name="adj" fmla="val 32558"/>
            </a:avLst>
          </a:prstGeom>
          <a:solidFill>
            <a:srgbClr val="2150FE"/>
          </a:solidFill>
          <a:ln/>
        </p:spPr>
      </p:sp>
      <p:sp>
        <p:nvSpPr>
          <p:cNvPr id="14" name="Text 12"/>
          <p:cNvSpPr/>
          <p:nvPr/>
        </p:nvSpPr>
        <p:spPr>
          <a:xfrm>
            <a:off x="5497235" y="3630811"/>
            <a:ext cx="370439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⚙️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成本协同验证 Cost Synergy Check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5497235" y="4370189"/>
            <a:ext cx="370439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验证1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：重叠的职能部门（HR、财务、行政）预计可裁减 ___ 人，节省年薪成本 ___ 万元，落地时间节点 ___。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5497235" y="5441871"/>
            <a:ext cx="370439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验证2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：重叠供应商采购项，通过并购后的规模效应重新谈判，预计可压缩采购成本 ___ 万元/年，具体供应商清单已列明？（是/否）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9621203" y="3409593"/>
            <a:ext cx="4215289" cy="4277797"/>
          </a:xfrm>
          <a:prstGeom prst="roundRect">
            <a:avLst>
              <a:gd name="adj" fmla="val 260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9598343" y="3409593"/>
            <a:ext cx="91440" cy="4277797"/>
          </a:xfrm>
          <a:prstGeom prst="roundRect">
            <a:avLst>
              <a:gd name="adj" fmla="val 32558"/>
            </a:avLst>
          </a:prstGeom>
          <a:solidFill>
            <a:srgbClr val="2150FE"/>
          </a:solidFill>
          <a:ln/>
        </p:spPr>
      </p:sp>
      <p:sp>
        <p:nvSpPr>
          <p:cNvPr id="19" name="Text 17"/>
          <p:cNvSpPr/>
          <p:nvPr/>
        </p:nvSpPr>
        <p:spPr>
          <a:xfrm>
            <a:off x="9911001" y="3630811"/>
            <a:ext cx="37042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⚠️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致命文化排异 Cultural Risk Assessment</a:t>
            </a:r>
            <a:endParaRPr lang="en-US" sz="1950" dirty="0"/>
          </a:p>
        </p:txBody>
      </p:sp>
      <p:sp>
        <p:nvSpPr>
          <p:cNvPr id="20" name="Text 18"/>
          <p:cNvSpPr/>
          <p:nvPr/>
        </p:nvSpPr>
        <p:spPr>
          <a:xfrm>
            <a:off x="9911001" y="4370189"/>
            <a:ext cx="370427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风险1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：我们的企业文化（国企/大厂型 vs. 创业型）与目标公司是否存在根本性冲突？有无文化融合的过渡方案？</a:t>
            </a:r>
            <a:endParaRPr lang="en-US" sz="1550" dirty="0"/>
          </a:p>
        </p:txBody>
      </p:sp>
      <p:sp>
        <p:nvSpPr>
          <p:cNvPr id="21" name="Text 19"/>
          <p:cNvSpPr/>
          <p:nvPr/>
        </p:nvSpPr>
        <p:spPr>
          <a:xfrm>
            <a:off x="9911001" y="5441871"/>
            <a:ext cx="370427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风险2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：核心技术人员和客户关系负责人是否已签署留任协议（Golden Handcuffs）？若明天关键团队全部离职，这笔并购的剩余价值是否为零？（是/否）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66857"/>
            <a:ext cx="2931676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634008"/>
            <a:ext cx="267831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30天行动计划 / 30-DAY ACTION PLAN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034534"/>
            <a:ext cx="5989558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30天并购思维强化打卡节点</a:t>
            </a:r>
            <a:endParaRPr lang="en-US" sz="3900" dirty="0"/>
          </a:p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30-Day Action Milestones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2572345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知识的价值，在于转化为行动。这三个节点设计，是将课堂认知落地为组织决策能力的关键路径。要求每位学员在课后30天内逐一完成，并在下次闭门坊中汇报洞察。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1091446" y="4224457"/>
            <a:ext cx="3917513" cy="198358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4025979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F2EEEE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2618" y="4174808"/>
            <a:ext cx="297656" cy="29765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92148" y="4819650"/>
            <a:ext cx="38185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Day 7 · 审视历史并购 Audit Past Acquisitions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992148" y="5559028"/>
            <a:ext cx="3818573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拉出公司近年来金额最大的一笔收购案。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不看当初PPT上的宏伟蓝图，只看今天合并后的实际财务报表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。算一算当初承诺的"协同效应"到底实现了百分之几？哪些协同落地了？哪些沦为了账面商誉？用数据直面真相。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5505093" y="3926800"/>
            <a:ext cx="3917633" cy="198358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</p:sp>
      <p:sp>
        <p:nvSpPr>
          <p:cNvPr id="12" name="Shape 9"/>
          <p:cNvSpPr/>
          <p:nvPr/>
        </p:nvSpPr>
        <p:spPr>
          <a:xfrm>
            <a:off x="5207437" y="3728323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F2EEEE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6265" y="3877151"/>
            <a:ext cx="297656" cy="29765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05795" y="4521994"/>
            <a:ext cx="381869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Day 15 · 给竞争对手估值 Value a Target</a:t>
            </a:r>
            <a:endParaRPr lang="en-US" sz="1950" dirty="0"/>
          </a:p>
        </p:txBody>
      </p:sp>
      <p:sp>
        <p:nvSpPr>
          <p:cNvPr id="15" name="Text 11"/>
          <p:cNvSpPr/>
          <p:nvPr/>
        </p:nvSpPr>
        <p:spPr>
          <a:xfrm>
            <a:off x="5405795" y="5261372"/>
            <a:ext cx="3818692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梳理你们行业的竞争格局，选定一个潜在收购目标。利用PART 3的相对估值方法（PE倍数、PS倍数或EV/EBITDA），尝试给它建立一个粗略的估值区间。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建立盘感的敏锐度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——这是战投人才与普通业务负责人之间最重要的认知差异之一。</a:t>
            </a:r>
            <a:endParaRPr lang="en-US" sz="1550" dirty="0"/>
          </a:p>
        </p:txBody>
      </p:sp>
      <p:sp>
        <p:nvSpPr>
          <p:cNvPr id="16" name="Shape 12"/>
          <p:cNvSpPr/>
          <p:nvPr/>
        </p:nvSpPr>
        <p:spPr>
          <a:xfrm>
            <a:off x="9918859" y="3629144"/>
            <a:ext cx="3917513" cy="198358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</p:sp>
      <p:sp>
        <p:nvSpPr>
          <p:cNvPr id="17" name="Shape 13"/>
          <p:cNvSpPr/>
          <p:nvPr/>
        </p:nvSpPr>
        <p:spPr>
          <a:xfrm>
            <a:off x="9621203" y="3430667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F2EEEE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0031" y="3579495"/>
            <a:ext cx="297656" cy="297656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819561" y="4224338"/>
            <a:ext cx="38185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Day 30 · 纳入投委会标配 Institutionalize the Scorecard</a:t>
            </a:r>
            <a:endParaRPr lang="en-US" sz="1950" dirty="0"/>
          </a:p>
        </p:txBody>
      </p:sp>
      <p:sp>
        <p:nvSpPr>
          <p:cNvPr id="20" name="Text 15"/>
          <p:cNvSpPr/>
          <p:nvPr/>
        </p:nvSpPr>
        <p:spPr>
          <a:xfrm>
            <a:off x="9819561" y="4963716"/>
            <a:ext cx="38185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如果你在主导新的收购项目，将《协同效应验证卡》正式纳入投委会的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必审文件清单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。在谈判桌上，只为看得见摸得着的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成本协同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买单，绝不为虚无缥缈的"文化协同"和"战略收入协同"支付一分钱溢价。</a:t>
            </a:r>
            <a:endParaRPr lang="en-US" sz="1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72239"/>
            <a:ext cx="2658189" cy="271224"/>
          </a:xfrm>
          <a:prstGeom prst="roundRect">
            <a:avLst>
              <a:gd name="adj" fmla="val 6586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90707" y="824508"/>
            <a:ext cx="2464356" cy="166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7 · 课前诊断 / PRE-COURSE DIAGNOSTIC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93790" y="1088112"/>
            <a:ext cx="7134463" cy="930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50"/>
              </a:lnSpc>
              <a:buNone/>
            </a:pPr>
            <a:r>
              <a:rPr lang="en-US" sz="2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高级战略投资思维自测</a:t>
            </a:r>
            <a:endParaRPr lang="en-US" sz="2900" dirty="0"/>
          </a:p>
          <a:p>
            <a:pPr algn="l" indent="0" marL="0">
              <a:lnSpc>
                <a:spcPts val="3650"/>
              </a:lnSpc>
              <a:buNone/>
            </a:pPr>
            <a:r>
              <a:rPr lang="en-US" sz="29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Strategic Investment Mindset Self-Assessment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793790" y="2185868"/>
            <a:ext cx="13042821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以下5道判断题，请在学员进入课堂前诚实作答。这不是知识测验，而是一次认知照镜子——帮助你看清自己当前的决策思维与顶级战投标准之间的真实差距。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793790" y="2519720"/>
            <a:ext cx="334923" cy="33492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7" name="Text 5"/>
          <p:cNvSpPr/>
          <p:nvPr/>
        </p:nvSpPr>
        <p:spPr>
          <a:xfrm>
            <a:off x="849570" y="2547580"/>
            <a:ext cx="22324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7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240274" y="2570798"/>
            <a:ext cx="2028706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净资产为负 = 一文不值？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1240274" y="2870240"/>
            <a:ext cx="12596336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判断：收购一家公司，只要它账上净资产为负，就绝对不应该花钱买它。</a:t>
            </a:r>
            <a:endParaRPr lang="en-US" sz="1150" dirty="0"/>
          </a:p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答：否。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投资买的是未来现金流和垄断优势，净资产（过去账面历史成本）的参考意义极小。滴滴、美团早期净资产均为负，但谁都知道它们极其值钱。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793790" y="3510201"/>
            <a:ext cx="334923" cy="33492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849570" y="3538061"/>
            <a:ext cx="22324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7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1240274" y="3561278"/>
            <a:ext cx="2589133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持续亏损的SaaS公司无法估值？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1240274" y="3860721"/>
            <a:ext cx="12596336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判断：对于目前还在疯狂烧钱、没有利润的SaaS企业，我们就没法给它估值了。</a:t>
            </a:r>
            <a:endParaRPr lang="en-US" sz="1150" dirty="0"/>
          </a:p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答：否。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可以用PS市销率、活跃用户LTV、净收入留存率（NRR）等方法评估其成长性与垄断潜力，这正是当今科技并购的主流估值语言。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793790" y="4500682"/>
            <a:ext cx="334923" cy="33492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5" name="Text 13"/>
          <p:cNvSpPr/>
          <p:nvPr/>
        </p:nvSpPr>
        <p:spPr>
          <a:xfrm>
            <a:off x="849570" y="4528542"/>
            <a:ext cx="22324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7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1240274" y="4551759"/>
            <a:ext cx="1860590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签约 = 并购成功？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1240274" y="4851202"/>
            <a:ext cx="12596336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判断：只要在竞标中打败对手、成功签下收购合同，这个并购案就算大功告成了。</a:t>
            </a:r>
            <a:endParaRPr lang="en-US" sz="1150" dirty="0"/>
          </a:p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答：否。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签合同只是婚礼，并购后整合（PMI）才是九死一生的漫长婚姻。70%的并购价值毁灭，恰恰发生在签约之后。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793790" y="5491163"/>
            <a:ext cx="334923" cy="33492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9" name="Text 17"/>
          <p:cNvSpPr/>
          <p:nvPr/>
        </p:nvSpPr>
        <p:spPr>
          <a:xfrm>
            <a:off x="849570" y="5519023"/>
            <a:ext cx="22324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7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4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1240274" y="5542240"/>
            <a:ext cx="2597229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商誉是"看不见的钱"，无所谓？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1240274" y="5841682"/>
            <a:ext cx="12596336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判断：为了买下竞争对手，溢价花2个亿没关系，反正多花的钱记在"商誉"里，大家看不见。</a:t>
            </a:r>
            <a:endParaRPr lang="en-US" sz="1150" dirty="0"/>
          </a:p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答：致命错误。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商誉减值会在任何一个财年年末瞬间引爆，直接摧毁母公司净利润，触发股价崩盘与高管问责。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793790" y="6481643"/>
            <a:ext cx="334923" cy="33492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3" name="Text 21"/>
          <p:cNvSpPr/>
          <p:nvPr/>
        </p:nvSpPr>
        <p:spPr>
          <a:xfrm>
            <a:off x="849570" y="6509504"/>
            <a:ext cx="22324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7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5</a:t>
            </a:r>
            <a:endParaRPr lang="en-US" sz="1750" dirty="0"/>
          </a:p>
        </p:txBody>
      </p:sp>
      <p:sp>
        <p:nvSpPr>
          <p:cNvPr id="24" name="Text 22"/>
          <p:cNvSpPr/>
          <p:nvPr/>
        </p:nvSpPr>
        <p:spPr>
          <a:xfrm>
            <a:off x="1240274" y="6532721"/>
            <a:ext cx="2039303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你理解"赢家的诅咒"吗？</a:t>
            </a:r>
            <a:endParaRPr lang="en-US" sz="1450" dirty="0"/>
          </a:p>
        </p:txBody>
      </p:sp>
      <p:sp>
        <p:nvSpPr>
          <p:cNvPr id="25" name="Text 23"/>
          <p:cNvSpPr/>
          <p:nvPr/>
        </p:nvSpPr>
        <p:spPr>
          <a:xfrm>
            <a:off x="1240274" y="6832163"/>
            <a:ext cx="12596336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判断：我能理解为什么在很多并购中，买方最终成了"赢家的诅咒"的受害者。</a:t>
            </a:r>
            <a:endParaRPr lang="en-US" sz="1150" dirty="0"/>
          </a:p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能 → 你已具备顶级C-Level的战略清醒；</a:t>
            </a:r>
            <a:endParaRPr lang="en-US" sz="1150" dirty="0"/>
          </a:p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不能 → 这门课将帮你防范毁灭级的决策灾难。</a:t>
            </a:r>
            <a:endParaRPr lang="en-US" sz="11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02112"/>
            <a:ext cx="3441978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769263"/>
            <a:ext cx="318861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估值攻防 · 深度洞察 / NEGOTIATION INSIGHT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169789"/>
            <a:ext cx="8962906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估值的本质：一场主观的妥协艺术</a:t>
            </a:r>
            <a:endParaRPr lang="en-US" sz="3900" dirty="0"/>
          </a:p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Valuation Is Always Subjective Compromise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2707600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经过沙盘演练之后，学员会深刻体会到：估值从来没有唯一正确答案。每一种方法都在某种叙事框架下"成立"，而谈判的本质是：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谁能用更具说服力的叙事，在谈判桌上掌控对方的心理锚点。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650915" y="3565922"/>
            <a:ext cx="6565106" cy="3961567"/>
          </a:xfrm>
          <a:prstGeom prst="roundRect">
            <a:avLst>
              <a:gd name="adj" fmla="val 751"/>
            </a:avLst>
          </a:prstGeom>
          <a:solidFill>
            <a:srgbClr val="2150FE"/>
          </a:solidFill>
          <a:ln/>
        </p:spPr>
      </p:sp>
      <p:sp>
        <p:nvSpPr>
          <p:cNvPr id="7" name="Text 5"/>
          <p:cNvSpPr/>
          <p:nvPr/>
        </p:nvSpPr>
        <p:spPr>
          <a:xfrm>
            <a:off x="849273" y="3764280"/>
            <a:ext cx="347210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影响最终成交价的三大真实因素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849273" y="4272796"/>
            <a:ext cx="616839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1. 买方的渴望程度：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战略稀缺性越强（独占技术、垄断渠道），买方越难以理性定价，溢价越高。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849273" y="5086469"/>
            <a:ext cx="616839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2. 卖方的资金压力：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当卖方急于套现时（VC退出期限、创始人套现需求），价格谈判空间大幅倾向买方。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849273" y="5900142"/>
            <a:ext cx="616839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3. 竞争者数量：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拍卖式竞标（多买方）会系统性抬高价格，触发"赢家的诅咒"的概率大幅上升。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564874" y="3764280"/>
            <a:ext cx="456057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谈判中的心理战术 Psychological Anchoring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7564874" y="4272796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先报价的一方，往往设定了整场谈判的心理锚点。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无论买方还是卖方，在报价前必须充分了解对方的估值逻辑与底线。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564874" y="5086469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买方策略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：用重置成本法（最低估值基准）打开谈判，锚定较低的心理预期，再逐步向相对估值区间协商。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7564874" y="5900142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卖方策略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：用行业最高倍数的可比案例开局，引入竞争者威胁（"腾讯明天就来谈"），拉高买方的心理预期上限。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564874" y="6713815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真正的谈判高手，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不是那个算法最精准的人，而是那个叙事最强大的人。</a:t>
            </a:r>
            <a:endParaRPr lang="en-US" sz="1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33" y="369927"/>
            <a:ext cx="1488043" cy="218361"/>
          </a:xfrm>
          <a:prstGeom prst="roundRect">
            <a:avLst>
              <a:gd name="adj" fmla="val 6817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78168" y="414695"/>
            <a:ext cx="1323975" cy="128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风险框架 / RISK FRAMEWORK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496133" y="619244"/>
            <a:ext cx="4960739" cy="775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并购失败的四大根因：一张防御地图</a:t>
            </a:r>
            <a:endParaRPr lang="en-US" sz="2400" dirty="0"/>
          </a:p>
          <a:p>
            <a:pPr algn="l" indent="0" marL="0">
              <a:lnSpc>
                <a:spcPts val="3050"/>
              </a:lnSpc>
              <a:buNone/>
            </a:pPr>
            <a:r>
              <a:rPr lang="en-US" sz="24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Four Root Causes of M&amp;A Failure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496133" y="1510784"/>
            <a:ext cx="13638133" cy="1612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9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华尔街那句"70%的并购摧毁股东价值"并非玄学，而是有系统性的根因可循。识别这四大根因，是战投团队在立项阶段就应完成的风险防御动作。</a:t>
            </a:r>
            <a:endParaRPr lang="en-US" sz="9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133" y="1759148"/>
            <a:ext cx="10485120" cy="5852160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3" y="1759148"/>
            <a:ext cx="10485120" cy="58521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96133" y="7698462"/>
            <a:ext cx="13638133" cy="1612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9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这四大根因相互叠加时，并购失败的概率将呈指数级上升。前两者属于</a:t>
            </a:r>
            <a:pPr algn="l" indent="0" marL="0">
              <a:lnSpc>
                <a:spcPts val="1250"/>
              </a:lnSpc>
              <a:buNone/>
            </a:pPr>
            <a:r>
              <a:rPr lang="en-US" sz="9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决策阶段</a:t>
            </a:r>
            <a:pPr algn="l" indent="0" marL="0">
              <a:lnSpc>
                <a:spcPts val="1250"/>
              </a:lnSpc>
              <a:buNone/>
            </a:pPr>
            <a:r>
              <a:rPr lang="en-US" sz="9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的风险，可通过严格的估值纪律与协同效应验证加以防范；后两者属于</a:t>
            </a:r>
            <a:pPr algn="l" indent="0" marL="0">
              <a:lnSpc>
                <a:spcPts val="1250"/>
              </a:lnSpc>
              <a:buNone/>
            </a:pPr>
            <a:r>
              <a:rPr lang="en-US" sz="9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执行阶段</a:t>
            </a:r>
            <a:pPr algn="l" indent="0" marL="0">
              <a:lnSpc>
                <a:spcPts val="1250"/>
              </a:lnSpc>
              <a:buNone/>
            </a:pPr>
            <a:r>
              <a:rPr lang="en-US" sz="9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的风险，依赖于系统性的PMI计划与持续的风险监控机制。</a:t>
            </a:r>
            <a:endParaRPr lang="en-US" sz="9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991076"/>
            <a:ext cx="2769751" cy="339566"/>
          </a:xfrm>
          <a:prstGeom prst="roundRect">
            <a:avLst>
              <a:gd name="adj" fmla="val 631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08566" y="1052274"/>
            <a:ext cx="2540198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1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8 · 讲师指引 / FACILITATOR GUIDE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93790" y="1394936"/>
            <a:ext cx="7590234" cy="1116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5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关键控场建议：激发敬畏感与战略清醒</a:t>
            </a:r>
            <a:endParaRPr lang="en-US" sz="3500" dirty="0"/>
          </a:p>
          <a:p>
            <a:pPr algn="l" indent="0" marL="0">
              <a:lnSpc>
                <a:spcPts val="4350"/>
              </a:lnSpc>
              <a:buNone/>
            </a:pPr>
            <a:r>
              <a:rPr lang="en-US" sz="35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Facilitation Notes for Maximum Impact</a:t>
            </a:r>
            <a:endParaRPr lang="en-US" sz="3500" dirty="0"/>
          </a:p>
        </p:txBody>
      </p:sp>
      <p:sp>
        <p:nvSpPr>
          <p:cNvPr id="5" name="Text 3"/>
          <p:cNvSpPr/>
          <p:nvPr/>
        </p:nvSpPr>
        <p:spPr>
          <a:xfrm>
            <a:off x="793790" y="2752368"/>
            <a:ext cx="13042821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本课程作为整个原子技能系列的</a:t>
            </a:r>
            <a:pPr algn="l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压轴终章</a:t>
            </a:r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，其情感基调和课堂氛围的把控，与技术知识的传递同等重要。以下是两段经过验证的高效话术，建议讲师在关键节点使用。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665202" y="3204686"/>
            <a:ext cx="6560701" cy="2663190"/>
          </a:xfrm>
          <a:prstGeom prst="roundRect">
            <a:avLst>
              <a:gd name="adj" fmla="val 1006"/>
            </a:avLst>
          </a:prstGeom>
          <a:solidFill>
            <a:srgbClr val="2150FE"/>
          </a:solidFill>
          <a:ln/>
        </p:spPr>
      </p:sp>
      <p:sp>
        <p:nvSpPr>
          <p:cNvPr id="7" name="Text 5"/>
          <p:cNvSpPr/>
          <p:nvPr/>
        </p:nvSpPr>
        <p:spPr>
          <a:xfrm>
            <a:off x="843796" y="3365421"/>
            <a:ext cx="3649861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🧊</a:t>
            </a:r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开场：泼冷水时刻 Opening Impact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843796" y="3805118"/>
            <a:ext cx="620351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"这门课的终极目的，绝不是让大家成为投行的精算师。而是要给那些雄心勃勃、整天想着'买买买'来扩张版图的业务高管，</a:t>
            </a:r>
            <a:pPr algn="l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泼一盆极度冰冷的冷水</a:t>
            </a:r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。"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43796" y="4492704"/>
            <a:ext cx="6203513" cy="814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"并购不是请客吃饭，并购是一场极其凶险的</a:t>
            </a:r>
            <a:pPr algn="l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器官移植手术</a:t>
            </a:r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。排异反应（企业文化冲突）是随时可能致命的。只有那些把PMI计划做到了骨子里的企业，才配玩并购这个勇敢者的游戏。"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540704" y="3365421"/>
            <a:ext cx="4059198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🏆</a:t>
            </a:r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收官：情感升华时刻 Closing Ceremony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0704" y="3805118"/>
            <a:ext cx="6303526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带领大家回顾从FIN-001（报表阅读）到今天FIN-025（估值并购）的漫长进阶之路，郑重宣布：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7540704" y="4492704"/>
            <a:ext cx="6303526" cy="814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"你们已经从只会低头拉车的业务干将，</a:t>
            </a:r>
            <a:pPr algn="l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彻底蜕变为了具备上帝视角、懂资本语言的高级将领</a:t>
            </a:r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。你们不再害怕财务，你们正在用财务的尺子丈量商业。带着你们的财务思维，去征服世界吧！"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540704" y="5451753"/>
            <a:ext cx="6303526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（建议配合：证书颁发/合影留念/学员分享）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770930" y="6025872"/>
            <a:ext cx="45720" cy="1235512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15" name="Text 13"/>
          <p:cNvSpPr/>
          <p:nvPr/>
        </p:nvSpPr>
        <p:spPr>
          <a:xfrm>
            <a:off x="1018103" y="6048732"/>
            <a:ext cx="3079313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⚠️</a:t>
            </a:r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授课注意1：避免过度技术化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1018103" y="6424136"/>
            <a:ext cx="6196608" cy="814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不要在课堂上讲解WACC加权公式的具体计算，也不要深入演示五年自由现金流的贴现过程。直接将"企业价值=未来现金流折现"作为一条金融真理告诉大家即可。演练重点放在谈判桌上更实用的</a:t>
            </a:r>
            <a:pPr algn="l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相对估值法</a:t>
            </a:r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和</a:t>
            </a:r>
            <a:pPr algn="l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协同效应挤水分</a:t>
            </a:r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上。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7392710" y="6025872"/>
            <a:ext cx="45720" cy="1235512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18" name="Text 16"/>
          <p:cNvSpPr/>
          <p:nvPr/>
        </p:nvSpPr>
        <p:spPr>
          <a:xfrm>
            <a:off x="7639883" y="6048732"/>
            <a:ext cx="3779996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📚</a:t>
            </a:r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授课注意2：必须引入轰动失败案例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7639883" y="6424136"/>
            <a:ext cx="6196727" cy="814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强烈建议结合AOL与时代华纳的世纪并购惨案（史上最大商誉减值）或国内企业海外并购失败的血泪史进行讲解。真实的惨败数字，比任何理论推导都更具震撼力，是让高管真正产生敬畏感的最强武器。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77096"/>
            <a:ext cx="2297906" cy="293370"/>
          </a:xfrm>
          <a:prstGeom prst="roundRect">
            <a:avLst>
              <a:gd name="adj" fmla="val 6495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96660" y="632341"/>
            <a:ext cx="2092166" cy="182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知识全景 / KNOWLEDGE PANORAMA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793790" y="921187"/>
            <a:ext cx="9072205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从FIN-001到FIN-025：财务原子技能的完整进阶之旅</a:t>
            </a:r>
            <a:endParaRPr lang="en-US" sz="3100" dirty="0"/>
          </a:p>
          <a:p>
            <a:pPr algn="l" indent="0" marL="0">
              <a:lnSpc>
                <a:spcPts val="3900"/>
              </a:lnSpc>
              <a:buNone/>
            </a:pPr>
            <a:r>
              <a:rPr lang="en-US" sz="31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The Complete Financial Intelligence Journey</a:t>
            </a:r>
            <a:endParaRPr lang="en-US" sz="3100" dirty="0"/>
          </a:p>
        </p:txBody>
      </p:sp>
      <p:sp>
        <p:nvSpPr>
          <p:cNvPr id="5" name="Text 3"/>
          <p:cNvSpPr/>
          <p:nvPr/>
        </p:nvSpPr>
        <p:spPr>
          <a:xfrm>
            <a:off x="793790" y="2103953"/>
            <a:ext cx="1304282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本课程是整个财务原子技能系列的结业终章。回望这段旅程，每一个技能模块都是下一步认知升级的基石。从读懂一张报表，到为企业的未来定价——这是一名高管从"业务将领"蜕变为"资本将领"的完整路径。</a:t>
            </a:r>
            <a:endParaRPr lang="en-US" sz="12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8119" y="2704028"/>
            <a:ext cx="10434161" cy="457700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260247" y="6100896"/>
            <a:ext cx="1576987" cy="2823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分析能力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260247" y="6463572"/>
            <a:ext cx="1576987" cy="4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NPV、财务尽调，理解价值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0269962" y="6100896"/>
            <a:ext cx="1576987" cy="2823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顶级决策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69962" y="6463572"/>
            <a:ext cx="1576987" cy="4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并购整合PMI，为未来定价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2810608" y="3115397"/>
            <a:ext cx="1576987" cy="2823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基础认知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2810608" y="3478074"/>
            <a:ext cx="1576987" cy="4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FIN-001 报表阅读，看懂语言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7800243" y="3115397"/>
            <a:ext cx="1576987" cy="2823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战略思维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800243" y="3478074"/>
            <a:ext cx="1576987" cy="4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估值倍数与协同，评判机会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793790" y="7423904"/>
            <a:ext cx="13042821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每个阶段的跃迁，都意味着对商业世界的认知框架发生了质的升级。</a:t>
            </a:r>
            <a:pPr algn="l" indent="0" marL="0">
              <a:lnSpc>
                <a:spcPts val="1800"/>
              </a:lnSpc>
              <a:buNone/>
            </a:pPr>
            <a:r>
              <a:rPr lang="en-US" sz="12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最终抵达FIN-025的学员，已具备用资本的语言参与最高层战略决策的能力</a:t>
            </a:r>
            <a:pPr algn="l"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——这是一张无法伪造的认知通行证。</a:t>
            </a:r>
            <a:endParaRPr lang="en-US" sz="12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77215"/>
            <a:ext cx="2418398" cy="363617"/>
          </a:xfrm>
          <a:prstGeom prst="roundRect">
            <a:avLst>
              <a:gd name="adj" fmla="val 622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519" y="641390"/>
            <a:ext cx="2176939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核心原则回顾 / KEY PRINCIPLES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793790" y="1012388"/>
            <a:ext cx="6599158" cy="1178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五条并购铁律：带走这张防身符</a:t>
            </a:r>
            <a:endParaRPr lang="en-US" sz="3700" dirty="0"/>
          </a:p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Five Iron Rules of M&amp;A</a:t>
            </a:r>
            <a:endParaRPr lang="en-US" sz="3700" dirty="0"/>
          </a:p>
        </p:txBody>
      </p:sp>
      <p:sp>
        <p:nvSpPr>
          <p:cNvPr id="5" name="Text 3"/>
          <p:cNvSpPr/>
          <p:nvPr/>
        </p:nvSpPr>
        <p:spPr>
          <a:xfrm>
            <a:off x="793790" y="2459236"/>
            <a:ext cx="13042821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在所有的估值公式、谈判话术和整合工具之上，有五条铁律贯穿并购决策的全生命周期。把这五条原则刻入决策DNA，是防范毁灭级灾难的最后一道防线。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793790" y="2954893"/>
            <a:ext cx="4228148" cy="2406253"/>
          </a:xfrm>
          <a:prstGeom prst="roundRect">
            <a:avLst>
              <a:gd name="adj" fmla="val 1175"/>
            </a:avLst>
          </a:prstGeom>
          <a:solidFill>
            <a:srgbClr val="F2EEEE"/>
          </a:solidFill>
          <a:ln/>
        </p:spPr>
      </p:sp>
      <p:sp>
        <p:nvSpPr>
          <p:cNvPr id="7" name="Shape 5"/>
          <p:cNvSpPr/>
          <p:nvPr/>
        </p:nvSpPr>
        <p:spPr>
          <a:xfrm>
            <a:off x="982266" y="3143369"/>
            <a:ext cx="565547" cy="565547"/>
          </a:xfrm>
          <a:prstGeom prst="roundRect">
            <a:avLst>
              <a:gd name="adj" fmla="val 16166801"/>
            </a:avLst>
          </a:prstGeom>
          <a:solidFill>
            <a:srgbClr val="2150FE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7761" y="3298865"/>
            <a:ext cx="254437" cy="25443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82266" y="3887986"/>
            <a:ext cx="2827615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铁律一：买未来，不买过去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982266" y="4290060"/>
            <a:ext cx="3851196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净资产是历史成本，企业价值是未来现金流的折现。永远不要为过去的辉煌付一分溢价。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5201007" y="2954893"/>
            <a:ext cx="4228267" cy="2406253"/>
          </a:xfrm>
          <a:prstGeom prst="roundRect">
            <a:avLst>
              <a:gd name="adj" fmla="val 1175"/>
            </a:avLst>
          </a:prstGeom>
          <a:solidFill>
            <a:srgbClr val="F2EEEE"/>
          </a:solidFill>
          <a:ln/>
        </p:spPr>
      </p:sp>
      <p:sp>
        <p:nvSpPr>
          <p:cNvPr id="12" name="Shape 9"/>
          <p:cNvSpPr/>
          <p:nvPr/>
        </p:nvSpPr>
        <p:spPr>
          <a:xfrm>
            <a:off x="5389483" y="3143369"/>
            <a:ext cx="565547" cy="565547"/>
          </a:xfrm>
          <a:prstGeom prst="roundRect">
            <a:avLst>
              <a:gd name="adj" fmla="val 16166801"/>
            </a:avLst>
          </a:prstGeom>
          <a:solidFill>
            <a:srgbClr val="2150FE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4979" y="3298865"/>
            <a:ext cx="254437" cy="25443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389483" y="3887986"/>
            <a:ext cx="3298865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铁律二：估值是工具，不是真理</a:t>
            </a:r>
            <a:endParaRPr lang="en-US" sz="1850" dirty="0"/>
          </a:p>
        </p:txBody>
      </p:sp>
      <p:sp>
        <p:nvSpPr>
          <p:cNvPr id="15" name="Text 11"/>
          <p:cNvSpPr/>
          <p:nvPr/>
        </p:nvSpPr>
        <p:spPr>
          <a:xfrm>
            <a:off x="5389483" y="4290060"/>
            <a:ext cx="3851315" cy="88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PE、PS、DCF都是叙事工具，没有绝对正确。用最适合标的特征的方法，在谈判中占据主动叙事权。</a:t>
            </a:r>
            <a:endParaRPr lang="en-US" sz="1450" dirty="0"/>
          </a:p>
        </p:txBody>
      </p:sp>
      <p:sp>
        <p:nvSpPr>
          <p:cNvPr id="16" name="Shape 12"/>
          <p:cNvSpPr/>
          <p:nvPr/>
        </p:nvSpPr>
        <p:spPr>
          <a:xfrm>
            <a:off x="9608344" y="2954893"/>
            <a:ext cx="4228148" cy="2406253"/>
          </a:xfrm>
          <a:prstGeom prst="roundRect">
            <a:avLst>
              <a:gd name="adj" fmla="val 1175"/>
            </a:avLst>
          </a:prstGeom>
          <a:solidFill>
            <a:srgbClr val="F2EEEE"/>
          </a:solidFill>
          <a:ln/>
        </p:spPr>
      </p:sp>
      <p:sp>
        <p:nvSpPr>
          <p:cNvPr id="17" name="Shape 13"/>
          <p:cNvSpPr/>
          <p:nvPr/>
        </p:nvSpPr>
        <p:spPr>
          <a:xfrm>
            <a:off x="9796820" y="3143369"/>
            <a:ext cx="565547" cy="565547"/>
          </a:xfrm>
          <a:prstGeom prst="roundRect">
            <a:avLst>
              <a:gd name="adj" fmla="val 16166801"/>
            </a:avLst>
          </a:prstGeom>
          <a:solidFill>
            <a:srgbClr val="2150FE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52315" y="3298865"/>
            <a:ext cx="254437" cy="25443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796820" y="3887986"/>
            <a:ext cx="2827615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铁律三：赢下竞标不等于赢</a:t>
            </a:r>
            <a:endParaRPr lang="en-US" sz="1850" dirty="0"/>
          </a:p>
        </p:txBody>
      </p:sp>
      <p:sp>
        <p:nvSpPr>
          <p:cNvPr id="20" name="Text 15"/>
          <p:cNvSpPr/>
          <p:nvPr/>
        </p:nvSpPr>
        <p:spPr>
          <a:xfrm>
            <a:off x="9796820" y="4290060"/>
            <a:ext cx="3851196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在竞标压力下付出超额溢价，是并购失败的最常见起点。冷静 &gt; 胜利欲。</a:t>
            </a:r>
            <a:endParaRPr lang="en-US" sz="1450" dirty="0"/>
          </a:p>
        </p:txBody>
      </p:sp>
      <p:sp>
        <p:nvSpPr>
          <p:cNvPr id="21" name="Shape 16"/>
          <p:cNvSpPr/>
          <p:nvPr/>
        </p:nvSpPr>
        <p:spPr>
          <a:xfrm>
            <a:off x="793790" y="5540216"/>
            <a:ext cx="6431756" cy="2112050"/>
          </a:xfrm>
          <a:prstGeom prst="roundRect">
            <a:avLst>
              <a:gd name="adj" fmla="val 1339"/>
            </a:avLst>
          </a:prstGeom>
          <a:solidFill>
            <a:srgbClr val="F2EEEE"/>
          </a:solidFill>
          <a:ln/>
        </p:spPr>
      </p:sp>
      <p:sp>
        <p:nvSpPr>
          <p:cNvPr id="22" name="Shape 17"/>
          <p:cNvSpPr/>
          <p:nvPr/>
        </p:nvSpPr>
        <p:spPr>
          <a:xfrm>
            <a:off x="982266" y="5728692"/>
            <a:ext cx="565547" cy="565547"/>
          </a:xfrm>
          <a:prstGeom prst="roundRect">
            <a:avLst>
              <a:gd name="adj" fmla="val 16166801"/>
            </a:avLst>
          </a:prstGeom>
          <a:solidFill>
            <a:srgbClr val="2150FE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7761" y="5884188"/>
            <a:ext cx="254437" cy="25443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982266" y="6473309"/>
            <a:ext cx="3298865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铁律四：只为可验证的协同买单</a:t>
            </a:r>
            <a:endParaRPr lang="en-US" sz="1850" dirty="0"/>
          </a:p>
        </p:txBody>
      </p:sp>
      <p:sp>
        <p:nvSpPr>
          <p:cNvPr id="25" name="Text 19"/>
          <p:cNvSpPr/>
          <p:nvPr/>
        </p:nvSpPr>
        <p:spPr>
          <a:xfrm>
            <a:off x="982266" y="6875383"/>
            <a:ext cx="6054804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投委会必须对每一条协同效应进行数据验证，拒绝为"战略感觉"和"文化收入协同"支付溢价。</a:t>
            </a:r>
            <a:endParaRPr lang="en-US" sz="1450" dirty="0"/>
          </a:p>
        </p:txBody>
      </p:sp>
      <p:sp>
        <p:nvSpPr>
          <p:cNvPr id="26" name="Shape 20"/>
          <p:cNvSpPr/>
          <p:nvPr/>
        </p:nvSpPr>
        <p:spPr>
          <a:xfrm>
            <a:off x="7404616" y="5540216"/>
            <a:ext cx="6431875" cy="2112050"/>
          </a:xfrm>
          <a:prstGeom prst="roundRect">
            <a:avLst>
              <a:gd name="adj" fmla="val 1339"/>
            </a:avLst>
          </a:prstGeom>
          <a:solidFill>
            <a:srgbClr val="F2EEEE"/>
          </a:solidFill>
          <a:ln/>
        </p:spPr>
      </p:sp>
      <p:sp>
        <p:nvSpPr>
          <p:cNvPr id="27" name="Shape 21"/>
          <p:cNvSpPr/>
          <p:nvPr/>
        </p:nvSpPr>
        <p:spPr>
          <a:xfrm>
            <a:off x="7593092" y="5728692"/>
            <a:ext cx="565547" cy="565547"/>
          </a:xfrm>
          <a:prstGeom prst="roundRect">
            <a:avLst>
              <a:gd name="adj" fmla="val 16166801"/>
            </a:avLst>
          </a:prstGeom>
          <a:solidFill>
            <a:srgbClr val="2150FE"/>
          </a:solidFill>
          <a:ln/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48588" y="5884188"/>
            <a:ext cx="254437" cy="254437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7593092" y="6473309"/>
            <a:ext cx="323052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铁律五：PMI是并购的真正战场</a:t>
            </a:r>
            <a:endParaRPr lang="en-US" sz="1850" dirty="0"/>
          </a:p>
        </p:txBody>
      </p:sp>
      <p:sp>
        <p:nvSpPr>
          <p:cNvPr id="30" name="Text 23"/>
          <p:cNvSpPr/>
          <p:nvPr/>
        </p:nvSpPr>
        <p:spPr>
          <a:xfrm>
            <a:off x="7593092" y="6875383"/>
            <a:ext cx="6054923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签合同是婚礼，整合是婚姻。在签约前就必须拥有完整的PMI计划，否则不要动笔。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78644"/>
            <a:ext cx="2061091" cy="363617"/>
          </a:xfrm>
          <a:prstGeom prst="roundRect">
            <a:avLst>
              <a:gd name="adj" fmla="val 622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519" y="642818"/>
            <a:ext cx="1819632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学习地图 / LEARNING MAP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793790" y="1013817"/>
            <a:ext cx="8484632" cy="589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课程核心问题：这家公司到底值多少钱？</a:t>
            </a:r>
            <a:endParaRPr lang="en-US" sz="3700" dirty="0"/>
          </a:p>
        </p:txBody>
      </p:sp>
      <p:sp>
        <p:nvSpPr>
          <p:cNvPr id="5" name="Text 3"/>
          <p:cNvSpPr/>
          <p:nvPr/>
        </p:nvSpPr>
        <p:spPr>
          <a:xfrm>
            <a:off x="1076563" y="2072997"/>
            <a:ext cx="12760047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"老板看中了一个竞争对手，对方账面资产只有1,000万，却狮子大开口要价1个亿。这个价格合理吗？"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793790" y="1871543"/>
            <a:ext cx="22860" cy="697111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7" name="Text 5"/>
          <p:cNvSpPr/>
          <p:nvPr/>
        </p:nvSpPr>
        <p:spPr>
          <a:xfrm>
            <a:off x="793790" y="2770108"/>
            <a:ext cx="13042821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这个问题，是每一位参与过并购的高管心中最真实的困惑。答案的关键在于：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买公司不是去废品站买废铁（按账面净资产称重估值），买公司是买它未来20年在商业世界里印钞票的垄断能力。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理解这一点，是本课程一切学习的逻辑起点。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793790" y="3842742"/>
            <a:ext cx="6431875" cy="1673185"/>
          </a:xfrm>
          <a:prstGeom prst="roundRect">
            <a:avLst>
              <a:gd name="adj" fmla="val 6558"/>
            </a:avLst>
          </a:prstGeom>
          <a:solidFill>
            <a:srgbClr val="FFFFFF"/>
          </a:solidFill>
          <a:ln/>
        </p:spPr>
      </p:sp>
      <p:sp>
        <p:nvSpPr>
          <p:cNvPr id="9" name="Shape 7"/>
          <p:cNvSpPr/>
          <p:nvPr/>
        </p:nvSpPr>
        <p:spPr>
          <a:xfrm>
            <a:off x="793790" y="3819882"/>
            <a:ext cx="6431875" cy="91440"/>
          </a:xfrm>
          <a:prstGeom prst="roundRect">
            <a:avLst>
              <a:gd name="adj" fmla="val 30930"/>
            </a:avLst>
          </a:prstGeom>
          <a:solidFill>
            <a:srgbClr val="2150FE"/>
          </a:solidFill>
          <a:ln/>
        </p:spPr>
      </p:sp>
      <p:sp>
        <p:nvSpPr>
          <p:cNvPr id="10" name="Shape 8"/>
          <p:cNvSpPr/>
          <p:nvPr/>
        </p:nvSpPr>
        <p:spPr>
          <a:xfrm>
            <a:off x="3726894" y="3559969"/>
            <a:ext cx="565547" cy="565547"/>
          </a:xfrm>
          <a:prstGeom prst="roundRect">
            <a:avLst>
              <a:gd name="adj" fmla="val 161684"/>
            </a:avLst>
          </a:prstGeom>
          <a:solidFill>
            <a:srgbClr val="2150FE"/>
          </a:solidFill>
          <a:ln/>
        </p:spPr>
      </p:sp>
      <p:sp>
        <p:nvSpPr>
          <p:cNvPr id="11" name="Text 9"/>
          <p:cNvSpPr/>
          <p:nvPr/>
        </p:nvSpPr>
        <p:spPr>
          <a:xfrm>
            <a:off x="3896558" y="3701296"/>
            <a:ext cx="226219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1005126" y="4314111"/>
            <a:ext cx="343114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建立投资思维 Investment Mindset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1005126" y="4716185"/>
            <a:ext cx="6009203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彻底摆脱会计学的净资产束缚，建立"价值=未来现金流折现"的顶级金融世界观，从根本上重构对企业价值的认知框架。</a:t>
            </a:r>
            <a:endParaRPr lang="en-US" sz="1450" dirty="0"/>
          </a:p>
        </p:txBody>
      </p:sp>
      <p:sp>
        <p:nvSpPr>
          <p:cNvPr id="14" name="Shape 12"/>
          <p:cNvSpPr/>
          <p:nvPr/>
        </p:nvSpPr>
        <p:spPr>
          <a:xfrm>
            <a:off x="7404735" y="3842742"/>
            <a:ext cx="6431875" cy="1673185"/>
          </a:xfrm>
          <a:prstGeom prst="roundRect">
            <a:avLst>
              <a:gd name="adj" fmla="val 6558"/>
            </a:avLst>
          </a:prstGeom>
          <a:solidFill>
            <a:srgbClr val="FFFFFF"/>
          </a:solidFill>
          <a:ln/>
        </p:spPr>
      </p:sp>
      <p:sp>
        <p:nvSpPr>
          <p:cNvPr id="15" name="Shape 13"/>
          <p:cNvSpPr/>
          <p:nvPr/>
        </p:nvSpPr>
        <p:spPr>
          <a:xfrm>
            <a:off x="7404735" y="3819882"/>
            <a:ext cx="6431875" cy="91440"/>
          </a:xfrm>
          <a:prstGeom prst="roundRect">
            <a:avLst>
              <a:gd name="adj" fmla="val 30930"/>
            </a:avLst>
          </a:prstGeom>
          <a:solidFill>
            <a:srgbClr val="2150FE"/>
          </a:solidFill>
          <a:ln/>
        </p:spPr>
      </p:sp>
      <p:sp>
        <p:nvSpPr>
          <p:cNvPr id="16" name="Shape 14"/>
          <p:cNvSpPr/>
          <p:nvPr/>
        </p:nvSpPr>
        <p:spPr>
          <a:xfrm>
            <a:off x="10337840" y="3559969"/>
            <a:ext cx="565547" cy="565547"/>
          </a:xfrm>
          <a:prstGeom prst="roundRect">
            <a:avLst>
              <a:gd name="adj" fmla="val 161684"/>
            </a:avLst>
          </a:prstGeom>
          <a:solidFill>
            <a:srgbClr val="2150FE"/>
          </a:solidFill>
          <a:ln/>
        </p:spPr>
      </p:sp>
      <p:sp>
        <p:nvSpPr>
          <p:cNvPr id="17" name="Text 15"/>
          <p:cNvSpPr/>
          <p:nvPr/>
        </p:nvSpPr>
        <p:spPr>
          <a:xfrm>
            <a:off x="10507504" y="3701296"/>
            <a:ext cx="226219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7616071" y="4314111"/>
            <a:ext cx="339316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看懂估值江湖 Valuation Multiples</a:t>
            </a:r>
            <a:endParaRPr lang="en-US" sz="1850" dirty="0"/>
          </a:p>
        </p:txBody>
      </p:sp>
      <p:sp>
        <p:nvSpPr>
          <p:cNvPr id="19" name="Text 17"/>
          <p:cNvSpPr/>
          <p:nvPr/>
        </p:nvSpPr>
        <p:spPr>
          <a:xfrm>
            <a:off x="7616071" y="4716185"/>
            <a:ext cx="6009203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通俗掌握PE（市盈率）、PS（市销率）、EV/EBITDA等相对估值倍数，在谈判桌上有理有据、攻守兼备地开展估值博弈。</a:t>
            </a:r>
            <a:endParaRPr lang="en-US" sz="1450" dirty="0"/>
          </a:p>
        </p:txBody>
      </p:sp>
      <p:sp>
        <p:nvSpPr>
          <p:cNvPr id="20" name="Shape 18"/>
          <p:cNvSpPr/>
          <p:nvPr/>
        </p:nvSpPr>
        <p:spPr>
          <a:xfrm>
            <a:off x="793790" y="5977771"/>
            <a:ext cx="6431875" cy="1673185"/>
          </a:xfrm>
          <a:prstGeom prst="roundRect">
            <a:avLst>
              <a:gd name="adj" fmla="val 6558"/>
            </a:avLst>
          </a:prstGeom>
          <a:solidFill>
            <a:srgbClr val="FFFFFF"/>
          </a:solidFill>
          <a:ln/>
        </p:spPr>
      </p:sp>
      <p:sp>
        <p:nvSpPr>
          <p:cNvPr id="21" name="Shape 19"/>
          <p:cNvSpPr/>
          <p:nvPr/>
        </p:nvSpPr>
        <p:spPr>
          <a:xfrm>
            <a:off x="793790" y="5954911"/>
            <a:ext cx="6431875" cy="91440"/>
          </a:xfrm>
          <a:prstGeom prst="roundRect">
            <a:avLst>
              <a:gd name="adj" fmla="val 30930"/>
            </a:avLst>
          </a:prstGeom>
          <a:solidFill>
            <a:srgbClr val="2150FE"/>
          </a:solidFill>
          <a:ln/>
        </p:spPr>
      </p:sp>
      <p:sp>
        <p:nvSpPr>
          <p:cNvPr id="22" name="Shape 20"/>
          <p:cNvSpPr/>
          <p:nvPr/>
        </p:nvSpPr>
        <p:spPr>
          <a:xfrm>
            <a:off x="3726894" y="5694997"/>
            <a:ext cx="565547" cy="565547"/>
          </a:xfrm>
          <a:prstGeom prst="roundRect">
            <a:avLst>
              <a:gd name="adj" fmla="val 161684"/>
            </a:avLst>
          </a:prstGeom>
          <a:solidFill>
            <a:srgbClr val="2150FE"/>
          </a:solidFill>
          <a:ln/>
        </p:spPr>
      </p:sp>
      <p:sp>
        <p:nvSpPr>
          <p:cNvPr id="23" name="Text 21"/>
          <p:cNvSpPr/>
          <p:nvPr/>
        </p:nvSpPr>
        <p:spPr>
          <a:xfrm>
            <a:off x="3896558" y="5836325"/>
            <a:ext cx="226219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1750" dirty="0"/>
          </a:p>
        </p:txBody>
      </p:sp>
      <p:sp>
        <p:nvSpPr>
          <p:cNvPr id="24" name="Text 22"/>
          <p:cNvSpPr/>
          <p:nvPr/>
        </p:nvSpPr>
        <p:spPr>
          <a:xfrm>
            <a:off x="1005126" y="6449139"/>
            <a:ext cx="3199447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识别赢家的诅咒 Winner's Curse</a:t>
            </a:r>
            <a:endParaRPr lang="en-US" sz="1850" dirty="0"/>
          </a:p>
        </p:txBody>
      </p:sp>
      <p:sp>
        <p:nvSpPr>
          <p:cNvPr id="25" name="Text 23"/>
          <p:cNvSpPr/>
          <p:nvPr/>
        </p:nvSpPr>
        <p:spPr>
          <a:xfrm>
            <a:off x="1005126" y="6851213"/>
            <a:ext cx="6009203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看透为了赢下竞标而盲目支付高溢价所形成的商誉定时炸弹，识别并预防并购史上最常见的毁灭性认知陷阱。</a:t>
            </a:r>
            <a:endParaRPr lang="en-US" sz="1450" dirty="0"/>
          </a:p>
        </p:txBody>
      </p:sp>
      <p:sp>
        <p:nvSpPr>
          <p:cNvPr id="26" name="Shape 24"/>
          <p:cNvSpPr/>
          <p:nvPr/>
        </p:nvSpPr>
        <p:spPr>
          <a:xfrm>
            <a:off x="7404735" y="5977771"/>
            <a:ext cx="6431875" cy="1673185"/>
          </a:xfrm>
          <a:prstGeom prst="roundRect">
            <a:avLst>
              <a:gd name="adj" fmla="val 6558"/>
            </a:avLst>
          </a:prstGeom>
          <a:solidFill>
            <a:srgbClr val="FFFFFF"/>
          </a:solidFill>
          <a:ln/>
        </p:spPr>
      </p:sp>
      <p:sp>
        <p:nvSpPr>
          <p:cNvPr id="27" name="Shape 25"/>
          <p:cNvSpPr/>
          <p:nvPr/>
        </p:nvSpPr>
        <p:spPr>
          <a:xfrm>
            <a:off x="7404735" y="5954911"/>
            <a:ext cx="6431875" cy="91440"/>
          </a:xfrm>
          <a:prstGeom prst="roundRect">
            <a:avLst>
              <a:gd name="adj" fmla="val 30930"/>
            </a:avLst>
          </a:prstGeom>
          <a:solidFill>
            <a:srgbClr val="2150FE"/>
          </a:solidFill>
          <a:ln/>
        </p:spPr>
      </p:sp>
      <p:sp>
        <p:nvSpPr>
          <p:cNvPr id="28" name="Shape 26"/>
          <p:cNvSpPr/>
          <p:nvPr/>
        </p:nvSpPr>
        <p:spPr>
          <a:xfrm>
            <a:off x="10337840" y="5694997"/>
            <a:ext cx="565547" cy="565547"/>
          </a:xfrm>
          <a:prstGeom prst="roundRect">
            <a:avLst>
              <a:gd name="adj" fmla="val 161684"/>
            </a:avLst>
          </a:prstGeom>
          <a:solidFill>
            <a:srgbClr val="2150FE"/>
          </a:solidFill>
          <a:ln/>
        </p:spPr>
      </p:sp>
      <p:sp>
        <p:nvSpPr>
          <p:cNvPr id="29" name="Text 27"/>
          <p:cNvSpPr/>
          <p:nvPr/>
        </p:nvSpPr>
        <p:spPr>
          <a:xfrm>
            <a:off x="10507504" y="5836325"/>
            <a:ext cx="226219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4</a:t>
            </a:r>
            <a:endParaRPr lang="en-US" sz="1750" dirty="0"/>
          </a:p>
        </p:txBody>
      </p:sp>
      <p:sp>
        <p:nvSpPr>
          <p:cNvPr id="30" name="Text 28"/>
          <p:cNvSpPr/>
          <p:nvPr/>
        </p:nvSpPr>
        <p:spPr>
          <a:xfrm>
            <a:off x="7616071" y="6449139"/>
            <a:ext cx="3017877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捍卫协同效应 PMI Integration</a:t>
            </a:r>
            <a:endParaRPr lang="en-US" sz="1850" dirty="0"/>
          </a:p>
        </p:txBody>
      </p:sp>
      <p:sp>
        <p:nvSpPr>
          <p:cNvPr id="31" name="Text 29"/>
          <p:cNvSpPr/>
          <p:nvPr/>
        </p:nvSpPr>
        <p:spPr>
          <a:xfrm>
            <a:off x="7616071" y="6851213"/>
            <a:ext cx="6009203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明白并购的成败不在于签约（婚礼），而在于并购后整合PMI（婚姻）。协同效应不落地，溢价终将反噬母公司。</a:t>
            </a:r>
            <a:endParaRPr lang="en-US" sz="14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607225"/>
            <a:ext cx="1727121" cy="255984"/>
          </a:xfrm>
          <a:prstGeom prst="roundRect">
            <a:avLst>
              <a:gd name="adj" fmla="val 6978"/>
            </a:avLst>
          </a:prstGeom>
          <a:solidFill>
            <a:srgbClr val="CCD7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3087" y="1675686"/>
            <a:ext cx="119063" cy="1190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61680" y="1651873"/>
            <a:ext cx="1369933" cy="166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结业终章 · SERIES FINALE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793790" y="1907858"/>
            <a:ext cx="6325195" cy="930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50"/>
              </a:lnSpc>
              <a:buNone/>
            </a:pPr>
            <a:r>
              <a:rPr lang="en-US" sz="2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你们不再害怕财务</a:t>
            </a:r>
            <a:endParaRPr lang="en-US" sz="2900" dirty="0"/>
          </a:p>
          <a:p>
            <a:pPr algn="l" indent="0" marL="0">
              <a:lnSpc>
                <a:spcPts val="3650"/>
              </a:lnSpc>
              <a:buNone/>
            </a:pPr>
            <a:r>
              <a:rPr lang="en-US" sz="2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你们正在用财务的尺子，丈量商业世界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793790" y="3005614"/>
            <a:ext cx="7187565" cy="641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带着资本的语言，去征服世界。</a:t>
            </a:r>
            <a:endParaRPr lang="en-US" sz="4000" dirty="0"/>
          </a:p>
        </p:txBody>
      </p:sp>
      <p:sp>
        <p:nvSpPr>
          <p:cNvPr id="7" name="Shape 4"/>
          <p:cNvSpPr/>
          <p:nvPr/>
        </p:nvSpPr>
        <p:spPr>
          <a:xfrm>
            <a:off x="793790" y="3852029"/>
            <a:ext cx="13042821" cy="11073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793790" y="4137303"/>
            <a:ext cx="2422684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本课核心输出 Key Deliverables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793790" y="4481393"/>
            <a:ext cx="6339840" cy="1236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600"/>
              </a:lnSpc>
              <a:buSzPct val="100000"/>
              <a:buChar char="•"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✅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并购协同效应挤水分测算卡（可立即投入使用）</a:t>
            </a:r>
            <a:endParaRPr lang="en-US" sz="1150" dirty="0"/>
          </a:p>
          <a:p>
            <a:pPr algn="l" marL="342900" indent="-342900">
              <a:lnSpc>
                <a:spcPts val="1600"/>
              </a:lnSpc>
              <a:buSzPct val="100000"/>
              <a:buChar char="•"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✅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30天行动打卡计划（Day 7 / Day 15 / Day 30）</a:t>
            </a:r>
            <a:endParaRPr lang="en-US" sz="1150" dirty="0"/>
          </a:p>
          <a:p>
            <a:pPr algn="l" marL="342900" indent="-342900">
              <a:lnSpc>
                <a:spcPts val="1600"/>
              </a:lnSpc>
              <a:buSzPct val="100000"/>
              <a:buChar char="•"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✅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估值三大门派的实战应用地图</a:t>
            </a:r>
            <a:endParaRPr lang="en-US" sz="1150" dirty="0"/>
          </a:p>
          <a:p>
            <a:pPr algn="l" marL="342900" indent="-342900">
              <a:lnSpc>
                <a:spcPts val="1600"/>
              </a:lnSpc>
              <a:buSzPct val="100000"/>
              <a:buChar char="•"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✅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商誉爆雷识别与防范框架</a:t>
            </a:r>
            <a:endParaRPr lang="en-US" sz="1150" dirty="0"/>
          </a:p>
          <a:p>
            <a:pPr algn="l" marL="342900" indent="-342900">
              <a:lnSpc>
                <a:spcPts val="1600"/>
              </a:lnSpc>
              <a:buSzPct val="100000"/>
              <a:buChar char="•"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✅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PMI整合关键检查清单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7504390" y="4137303"/>
            <a:ext cx="1860590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课程信息 Course Info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7504390" y="4481393"/>
            <a:ext cx="6339840" cy="1049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技能编号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：FIN-025 · v2.0</a:t>
            </a:r>
            <a:endParaRPr lang="en-US" sz="1150" dirty="0"/>
          </a:p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系列定位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：财务原子技能系列 · 结业终章</a:t>
            </a:r>
            <a:endParaRPr lang="en-US" sz="1150" dirty="0"/>
          </a:p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先修技能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：FIN-018 NPV · FIN-024 财务尽调</a:t>
            </a:r>
            <a:endParaRPr lang="en-US" sz="1150" dirty="0"/>
          </a:p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适用对象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：集团高管 · 战投负责人 · 联合创始人</a:t>
            </a:r>
            <a:endParaRPr lang="en-US" sz="1150" dirty="0"/>
          </a:p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难度等级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顶级战略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793790" y="5882045"/>
            <a:ext cx="13042821" cy="740212"/>
          </a:xfrm>
          <a:prstGeom prst="roundRect">
            <a:avLst>
              <a:gd name="adj" fmla="val 3016"/>
            </a:avLst>
          </a:prstGeom>
          <a:solidFill>
            <a:srgbClr val="B6FCB8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18" y="6082546"/>
            <a:ext cx="185976" cy="14882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277422" y="6030754"/>
            <a:ext cx="12410361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恭喜完成从FIN-001到FIN-025的完整进阶旅程。你已从只会低头拉车的业务干将，蜕变为具备上帝视角、懂资本语言的高级将领。</a:t>
            </a:r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并购不是扩张版图的面子工程，而是一场为价值护城河而战的战略博弈。愿你在每一次重大决策中，都保有这份用数字丈量商业的清醒与敬畏。</a:t>
            </a:r>
            <a:endParaRPr lang="en-US" sz="1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451372"/>
            <a:ext cx="2182058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1518523"/>
            <a:ext cx="192869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思维升级 / MINDSET SHIFT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919049"/>
            <a:ext cx="839950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核心转变：从"会计思维"到"投资思维"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2836783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大多数业务高管在参与并购决策时，仍在用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会计师的视角看过去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，而顶级战投人才早已在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用投资人的眼光买未来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。这一认知鸿沟，是70%并购失败的根本原因之一。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3695105"/>
            <a:ext cx="13042821" cy="2016681"/>
          </a:xfrm>
          <a:prstGeom prst="roundRect">
            <a:avLst>
              <a:gd name="adj" fmla="val 1476"/>
            </a:avLst>
          </a:prstGeom>
          <a:solidFill>
            <a:srgbClr val="F2EEEE"/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3695105"/>
            <a:ext cx="6521410" cy="2016681"/>
          </a:xfrm>
          <a:prstGeom prst="roundRect">
            <a:avLst>
              <a:gd name="adj" fmla="val 1476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992148" y="3893463"/>
            <a:ext cx="412884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❌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旧认知：会计思维 Accounting View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992148" y="4322683"/>
            <a:ext cx="612469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"这家公司净资产是负的，一文不值。"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992148" y="4759285"/>
            <a:ext cx="612469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"我们花高价买它，是为了消灭竞争。"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992148" y="5195888"/>
            <a:ext cx="612469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"合同一签，敲个钟，并购就算成功了。"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315200" y="3695105"/>
            <a:ext cx="6521410" cy="2016681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3" name="Shape 11"/>
          <p:cNvSpPr/>
          <p:nvPr/>
        </p:nvSpPr>
        <p:spPr>
          <a:xfrm>
            <a:off x="7315200" y="3695105"/>
            <a:ext cx="22860" cy="2016681"/>
          </a:xfrm>
          <a:prstGeom prst="roundRect">
            <a:avLst>
              <a:gd name="adj" fmla="val 130232"/>
            </a:avLst>
          </a:prstGeom>
          <a:solidFill>
            <a:srgbClr val="D8D4D4"/>
          </a:solidFill>
          <a:ln/>
        </p:spPr>
      </p:sp>
      <p:sp>
        <p:nvSpPr>
          <p:cNvPr id="14" name="Text 12"/>
          <p:cNvSpPr/>
          <p:nvPr/>
        </p:nvSpPr>
        <p:spPr>
          <a:xfrm>
            <a:off x="7513558" y="3893463"/>
            <a:ext cx="412444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✅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新认知：投资思维 Investment View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7513558" y="4322683"/>
            <a:ext cx="612469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"它掌握了垄断级的用户流量，未来印钞能力极强，估值极高。"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7513558" y="4759285"/>
            <a:ext cx="612469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"如果不能产生1+1&gt;2的协同效应，高溢价只会拖垮母公司。"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7513558" y="5195888"/>
            <a:ext cx="612469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"签合同只是办婚礼，PMI整合才是漫长且极易离婚的婚姻。"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793790" y="5935028"/>
            <a:ext cx="13042821" cy="843201"/>
          </a:xfrm>
          <a:prstGeom prst="roundRect">
            <a:avLst>
              <a:gd name="adj" fmla="val 3531"/>
            </a:avLst>
          </a:prstGeom>
          <a:solidFill>
            <a:srgbClr val="B6D6FC"/>
          </a:solidFill>
          <a:ln/>
        </p:spPr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148" y="6222683"/>
            <a:ext cx="248007" cy="198358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1438513" y="6182916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核心升级：从"为了面子买公司"→ 升级为"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为了价值护城河买未来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"。这一转变，是C-Level战略清醒的标志。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302306"/>
            <a:ext cx="3505319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1369457"/>
            <a:ext cx="3251954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2 · 估值基础 / VALUATION FOUNDATION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769983"/>
            <a:ext cx="74421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企业到底值多少钱？估值三大门派</a:t>
            </a:r>
            <a:endParaRPr lang="en-US" sz="3900" dirty="0"/>
          </a:p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Three Schools of Valuation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330779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用一个最贴近生活的场景打开估值的大门：你准备买一套二手房，你出价的依据是什么？同样的逻辑，适用于每一笔企业并购。</a:t>
            </a:r>
            <a:endParaRPr lang="en-US" sz="15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3790" y="3848576"/>
            <a:ext cx="496133" cy="49613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93790" y="4592717"/>
            <a:ext cx="373272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成本法（重置成本）Cost Approach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793790" y="5021937"/>
            <a:ext cx="4182189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如果我自己买砖头、买水泥重新盖一套一模一样的，要花多少钱？这是重置成本的核心逻辑。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适用场景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：购买拥有大量有形重资产、无核心知识产权或品牌溢价的传统制造型企业。局限性在于它完全忽略了企业的未来盈利能力。</a:t>
            </a:r>
            <a:endParaRPr lang="en-US" sz="15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986" y="3848576"/>
            <a:ext cx="496133" cy="49613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23986" y="4592717"/>
            <a:ext cx="401907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比较法（相对估值）Market Multiples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223986" y="5021937"/>
            <a:ext cx="4182308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隔壁老王刚卖了一套同户型的，卖了500万，所以这套也值500万左右。这是相对估值的核心逻辑。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适用场景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：市场上有大量可参照的上市公司或近期交易案例。这是并购谈判桌上最常用、最有说服力的武器。</a:t>
            </a:r>
            <a:endParaRPr lang="en-US" sz="155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4302" y="3848576"/>
            <a:ext cx="496133" cy="49613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654302" y="4592717"/>
            <a:ext cx="353508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收益法（绝对估值）DCF Method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9654302" y="5021937"/>
            <a:ext cx="4182308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这套房租出去，每年能收10万租金，按50年收租的预期折算成今天的钱（NPV）。这是DCF模型的本质。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金融学终极真理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：企业的绝对价值 = 它在未来存续期内能产生的所有自由现金流，折现到今天的总和。公司过去的辉煌一文不值，买方只为未来的现金流付钱。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60189"/>
            <a:ext cx="3352086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627340"/>
            <a:ext cx="30987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3 · 估值江湖 / VALUATION MULTIPLES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027867"/>
            <a:ext cx="7938254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相对估值法：谈判桌上的三把屠龙刀</a:t>
            </a:r>
            <a:endParaRPr lang="en-US" sz="3900" dirty="0"/>
          </a:p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The Three Key Valuation Multiples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256567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在实战中，相对估值法（乘数法）是最常用的武器。绝对估值（DCF）固然精准，但对未来现金流的假设主观性太强，在谈判桌上难以说服对方。以下三种倍数法，覆盖了绝大多数并购场景。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3423999"/>
            <a:ext cx="4215289" cy="4245412"/>
          </a:xfrm>
          <a:prstGeom prst="roundRect">
            <a:avLst>
              <a:gd name="adj" fmla="val 706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816650" y="3446859"/>
            <a:ext cx="4169569" cy="595313"/>
          </a:xfrm>
          <a:prstGeom prst="roundRect">
            <a:avLst>
              <a:gd name="adj" fmla="val 393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2752606" y="355842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1015008" y="4240530"/>
            <a:ext cx="306574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PE · 市盈率 Price-to-Earnings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1015008" y="4669750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适用：传统盈利型企业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1015008" y="5106353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逻辑：行业平均PE为15倍，目标公司净利润1000万 → 合理估值 = 1000万 × 15 =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1.5亿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1015008" y="6178034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致命痛点：若该公司正在亏损（净利润为负），PE法直接失效，需切换估值工具。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5207437" y="3423999"/>
            <a:ext cx="4215408" cy="4245412"/>
          </a:xfrm>
          <a:prstGeom prst="roundRect">
            <a:avLst>
              <a:gd name="adj" fmla="val 706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230297" y="3446859"/>
            <a:ext cx="4169688" cy="595313"/>
          </a:xfrm>
          <a:prstGeom prst="roundRect">
            <a:avLst>
              <a:gd name="adj" fmla="val 393"/>
            </a:avLst>
          </a:prstGeom>
          <a:solidFill>
            <a:srgbClr val="F2EEEE"/>
          </a:solidFill>
          <a:ln/>
        </p:spPr>
      </p:sp>
      <p:sp>
        <p:nvSpPr>
          <p:cNvPr id="15" name="Text 13"/>
          <p:cNvSpPr/>
          <p:nvPr/>
        </p:nvSpPr>
        <p:spPr>
          <a:xfrm>
            <a:off x="7166253" y="355842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16" name="Text 14"/>
          <p:cNvSpPr/>
          <p:nvPr/>
        </p:nvSpPr>
        <p:spPr>
          <a:xfrm>
            <a:off x="5428655" y="4240530"/>
            <a:ext cx="264747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PS · 市销率 Price-to-Sales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5428655" y="4669750"/>
            <a:ext cx="37729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适用：高速成长的科技/SaaS企业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5428655" y="5106353"/>
            <a:ext cx="377297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逻辑：科技公司前期疯狂烧钱抢地盘，利润为负。投资人看重的是市场份额与垄断潜力。只要收入增速极高，就可按收入倍数（如5倍PS）估值。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5428655" y="6495574"/>
            <a:ext cx="377297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核心信号：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用户留存率、净收入留存率（NRR）、增长速度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是评判PS合理性的关键锚点。</a:t>
            </a:r>
            <a:endParaRPr lang="en-US" sz="1550" dirty="0"/>
          </a:p>
        </p:txBody>
      </p:sp>
      <p:sp>
        <p:nvSpPr>
          <p:cNvPr id="20" name="Shape 18"/>
          <p:cNvSpPr/>
          <p:nvPr/>
        </p:nvSpPr>
        <p:spPr>
          <a:xfrm>
            <a:off x="9621203" y="3423999"/>
            <a:ext cx="4215289" cy="4245412"/>
          </a:xfrm>
          <a:prstGeom prst="roundRect">
            <a:avLst>
              <a:gd name="adj" fmla="val 706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9644063" y="3446859"/>
            <a:ext cx="4169569" cy="595313"/>
          </a:xfrm>
          <a:prstGeom prst="roundRect">
            <a:avLst>
              <a:gd name="adj" fmla="val 393"/>
            </a:avLst>
          </a:prstGeom>
          <a:solidFill>
            <a:srgbClr val="F2EEEE"/>
          </a:solidFill>
          <a:ln/>
        </p:spPr>
      </p:sp>
      <p:sp>
        <p:nvSpPr>
          <p:cNvPr id="22" name="Text 20"/>
          <p:cNvSpPr/>
          <p:nvPr/>
        </p:nvSpPr>
        <p:spPr>
          <a:xfrm>
            <a:off x="11580019" y="355842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300" dirty="0"/>
          </a:p>
        </p:txBody>
      </p:sp>
      <p:sp>
        <p:nvSpPr>
          <p:cNvPr id="23" name="Text 21"/>
          <p:cNvSpPr/>
          <p:nvPr/>
        </p:nvSpPr>
        <p:spPr>
          <a:xfrm>
            <a:off x="9842421" y="4240530"/>
            <a:ext cx="377285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EV/EBITDA · 企业价值倍数 Enterprise Value Multiple</a:t>
            </a:r>
            <a:endParaRPr lang="en-US" sz="1950" dirty="0"/>
          </a:p>
        </p:txBody>
      </p:sp>
      <p:sp>
        <p:nvSpPr>
          <p:cNvPr id="24" name="Text 22"/>
          <p:cNvSpPr/>
          <p:nvPr/>
        </p:nvSpPr>
        <p:spPr>
          <a:xfrm>
            <a:off x="9842421" y="4979908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适用：资本密集型跨国并购</a:t>
            </a:r>
            <a:endParaRPr lang="en-US" sz="1550" dirty="0"/>
          </a:p>
        </p:txBody>
      </p:sp>
      <p:sp>
        <p:nvSpPr>
          <p:cNvPr id="25" name="Text 23"/>
          <p:cNvSpPr/>
          <p:nvPr/>
        </p:nvSpPr>
        <p:spPr>
          <a:xfrm>
            <a:off x="9842421" y="5416510"/>
            <a:ext cx="377285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逻辑：剔除目标公司的债务结构与税率差异，直接看最纯粹的"印钞能力"（息税折旧摊销前利润EBITDA）。这是跨境并购中最通用、最中立的估值语言，被全球投行广泛采用。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20328"/>
            <a:ext cx="2349222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787479"/>
            <a:ext cx="209585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估值工具对比 / COMPARISON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188006"/>
            <a:ext cx="694598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三大估值方法：何时用哪把刀？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210573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没有万能的估值方法。真正的战投高手，是能够根据标的公司的商业阶段与行业特征，灵活切换估值逻辑，并在谈判中占据主动叙事权的人。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2646521"/>
            <a:ext cx="13042821" cy="3478768"/>
          </a:xfrm>
          <a:prstGeom prst="roundRect">
            <a:avLst>
              <a:gd name="adj" fmla="val 85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00125" y="2780824"/>
            <a:ext cx="220491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维度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3609380" y="2780824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PE 市盈率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126724" y="2780824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PS 市销率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0644068" y="2780824"/>
            <a:ext cx="29865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EV/EBITDA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1000125" y="3359348"/>
            <a:ext cx="220491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核心指标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3609380" y="3359348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净利润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126724" y="3359348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销售收入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10644068" y="3359348"/>
            <a:ext cx="29865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息税折旧前利润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1000125" y="3937873"/>
            <a:ext cx="220491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最适标的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3609380" y="3937873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稳定盈利的成熟企业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7126724" y="3937873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高增长、亏损的科技公司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10644068" y="3937873"/>
            <a:ext cx="29865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资本密集、跨国收购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1000125" y="4516398"/>
            <a:ext cx="220491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核心优势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3609380" y="4516398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直觉易懂，谈判常用</a:t>
            </a:r>
            <a:endParaRPr lang="en-US" sz="1550" dirty="0"/>
          </a:p>
        </p:txBody>
      </p:sp>
      <p:sp>
        <p:nvSpPr>
          <p:cNvPr id="21" name="Text 19"/>
          <p:cNvSpPr/>
          <p:nvPr/>
        </p:nvSpPr>
        <p:spPr>
          <a:xfrm>
            <a:off x="7126724" y="4516398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不受亏损影响，成长逻辑清晰</a:t>
            </a:r>
            <a:endParaRPr lang="en-US" sz="1550" dirty="0"/>
          </a:p>
        </p:txBody>
      </p:sp>
      <p:sp>
        <p:nvSpPr>
          <p:cNvPr id="22" name="Text 20"/>
          <p:cNvSpPr/>
          <p:nvPr/>
        </p:nvSpPr>
        <p:spPr>
          <a:xfrm>
            <a:off x="10644068" y="4516398"/>
            <a:ext cx="29865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剔除资本结构差异，最中立</a:t>
            </a:r>
            <a:endParaRPr lang="en-US" sz="1550" dirty="0"/>
          </a:p>
        </p:txBody>
      </p:sp>
      <p:sp>
        <p:nvSpPr>
          <p:cNvPr id="23" name="Text 21"/>
          <p:cNvSpPr/>
          <p:nvPr/>
        </p:nvSpPr>
        <p:spPr>
          <a:xfrm>
            <a:off x="1000125" y="5094923"/>
            <a:ext cx="220491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致命局限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3609380" y="5094923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亏损企业直接失效</a:t>
            </a:r>
            <a:endParaRPr lang="en-US" sz="1550" dirty="0"/>
          </a:p>
        </p:txBody>
      </p:sp>
      <p:sp>
        <p:nvSpPr>
          <p:cNvPr id="25" name="Text 23"/>
          <p:cNvSpPr/>
          <p:nvPr/>
        </p:nvSpPr>
        <p:spPr>
          <a:xfrm>
            <a:off x="7126724" y="5094923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忽视盈利能力，易被高估</a:t>
            </a:r>
            <a:endParaRPr lang="en-US" sz="1550" dirty="0"/>
          </a:p>
        </p:txBody>
      </p:sp>
      <p:sp>
        <p:nvSpPr>
          <p:cNvPr id="26" name="Text 24"/>
          <p:cNvSpPr/>
          <p:nvPr/>
        </p:nvSpPr>
        <p:spPr>
          <a:xfrm>
            <a:off x="10644068" y="5094923"/>
            <a:ext cx="29865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计算略复杂，需财务数据支撑</a:t>
            </a:r>
            <a:endParaRPr lang="en-US" sz="1550" dirty="0"/>
          </a:p>
        </p:txBody>
      </p:sp>
      <p:sp>
        <p:nvSpPr>
          <p:cNvPr id="27" name="Text 25"/>
          <p:cNvSpPr/>
          <p:nvPr/>
        </p:nvSpPr>
        <p:spPr>
          <a:xfrm>
            <a:off x="1000125" y="5673447"/>
            <a:ext cx="220491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典型倍数区间</a:t>
            </a:r>
            <a:endParaRPr lang="en-US" sz="1550" dirty="0"/>
          </a:p>
        </p:txBody>
      </p:sp>
      <p:sp>
        <p:nvSpPr>
          <p:cNvPr id="28" name="Text 26"/>
          <p:cNvSpPr/>
          <p:nvPr/>
        </p:nvSpPr>
        <p:spPr>
          <a:xfrm>
            <a:off x="3609380" y="5673447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10x – 30x（行业差异大）</a:t>
            </a:r>
            <a:endParaRPr lang="en-US" sz="1550" dirty="0"/>
          </a:p>
        </p:txBody>
      </p:sp>
      <p:sp>
        <p:nvSpPr>
          <p:cNvPr id="29" name="Text 27"/>
          <p:cNvSpPr/>
          <p:nvPr/>
        </p:nvSpPr>
        <p:spPr>
          <a:xfrm>
            <a:off x="7126724" y="5673447"/>
            <a:ext cx="31130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2x – 20x（SaaS可达更高）</a:t>
            </a:r>
            <a:endParaRPr lang="en-US" sz="1550" dirty="0"/>
          </a:p>
        </p:txBody>
      </p:sp>
      <p:sp>
        <p:nvSpPr>
          <p:cNvPr id="30" name="Text 28"/>
          <p:cNvSpPr/>
          <p:nvPr/>
        </p:nvSpPr>
        <p:spPr>
          <a:xfrm>
            <a:off x="10644068" y="5673447"/>
            <a:ext cx="29865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6x – 15x（传统行业）</a:t>
            </a:r>
            <a:endParaRPr lang="en-US" sz="1550" dirty="0"/>
          </a:p>
        </p:txBody>
      </p:sp>
      <p:sp>
        <p:nvSpPr>
          <p:cNvPr id="31" name="Shape 29"/>
          <p:cNvSpPr/>
          <p:nvPr/>
        </p:nvSpPr>
        <p:spPr>
          <a:xfrm>
            <a:off x="793790" y="6348532"/>
            <a:ext cx="13042821" cy="1160740"/>
          </a:xfrm>
          <a:prstGeom prst="roundRect">
            <a:avLst>
              <a:gd name="adj" fmla="val 2565"/>
            </a:avLst>
          </a:prstGeom>
          <a:solidFill>
            <a:srgbClr val="B3C3FF"/>
          </a:solidFill>
          <a:ln/>
        </p:spPr>
      </p:sp>
      <p:pic>
        <p:nvPicPr>
          <p:cNvPr id="3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148" y="6636187"/>
            <a:ext cx="248007" cy="198358"/>
          </a:xfrm>
          <a:prstGeom prst="rect">
            <a:avLst/>
          </a:prstGeom>
        </p:spPr>
      </p:pic>
      <p:sp>
        <p:nvSpPr>
          <p:cNvPr id="33" name="Text 30"/>
          <p:cNvSpPr/>
          <p:nvPr/>
        </p:nvSpPr>
        <p:spPr>
          <a:xfrm>
            <a:off x="1438513" y="6596420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实战建议：在任何谈判中，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永远同时准备至少两种估值方法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。当对方用PE压价时，你手中要握着PS的反击牌。估值是一场有备而来的叙事博弈。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696158"/>
            <a:ext cx="2447687" cy="363617"/>
          </a:xfrm>
          <a:prstGeom prst="roundRect">
            <a:avLst>
              <a:gd name="adj" fmla="val 622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519" y="760333"/>
            <a:ext cx="2206228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4 · 课堂演练 / SIMULATION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793790" y="1131332"/>
            <a:ext cx="6571178" cy="1178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谈判桌上的估值攻防战</a:t>
            </a:r>
            <a:endParaRPr lang="en-US" sz="3700" dirty="0"/>
          </a:p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Valuation Negotiation Simulation</a:t>
            </a:r>
            <a:endParaRPr lang="en-US" sz="3700" dirty="0"/>
          </a:p>
        </p:txBody>
      </p:sp>
      <p:sp>
        <p:nvSpPr>
          <p:cNvPr id="5" name="Text 3"/>
          <p:cNvSpPr/>
          <p:nvPr/>
        </p:nvSpPr>
        <p:spPr>
          <a:xfrm>
            <a:off x="793790" y="2578179"/>
            <a:ext cx="13042821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本沙盘模拟真实的并购谈判场景，帮助学员在安全的演练环境中，亲身体验估值逻辑如何在对抗中被武器化。时长约25分钟。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657939" y="3073837"/>
            <a:ext cx="6563082" cy="3188137"/>
          </a:xfrm>
          <a:prstGeom prst="roundRect">
            <a:avLst>
              <a:gd name="adj" fmla="val 887"/>
            </a:avLst>
          </a:prstGeom>
          <a:solidFill>
            <a:srgbClr val="2150FE"/>
          </a:solidFill>
          <a:ln/>
        </p:spPr>
      </p:sp>
      <p:sp>
        <p:nvSpPr>
          <p:cNvPr id="7" name="Text 5"/>
          <p:cNvSpPr/>
          <p:nvPr/>
        </p:nvSpPr>
        <p:spPr>
          <a:xfrm>
            <a:off x="846415" y="3252907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沙盘背景 Scenario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846415" y="3726656"/>
            <a:ext cx="6186130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标的公司真实数据：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846415" y="4182070"/>
            <a:ext cx="6186130" cy="1007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今年销售收入：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5,000万</a:t>
            </a:r>
            <a:endParaRPr lang="en-US" sz="1450" dirty="0"/>
          </a:p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净利润：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亏损500万</a:t>
            </a:r>
            <a:endParaRPr lang="en-US" sz="1450" dirty="0"/>
          </a:p>
          <a:p>
            <a:pPr algn="l" marL="342900" indent="-342900">
              <a:lnSpc>
                <a:spcPts val="2300"/>
              </a:lnSpc>
              <a:buSzPct val="100000"/>
              <a:buChar char="•"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用户留存率：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高达95%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846415" y="5351145"/>
            <a:ext cx="6186130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买方：某大型传统软件集团战投部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846415" y="5806559"/>
            <a:ext cx="6186130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卖方：SaaS云软件公司创始人及VC投资人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552849" y="3252907"/>
            <a:ext cx="309633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双方策略 Negotiation Playbook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7552849" y="3726656"/>
            <a:ext cx="6291382" cy="88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买方屠龙刀（拿利润压价）：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"你们公司是亏损的！没有利润，凭什么要高估值？就算按重置成本，我花钱把代码全部重写一遍，也就2,000万！我最多出2,000万。"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7552849" y="4770477"/>
            <a:ext cx="6291382" cy="1176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卖方太极拳（拿成长反击）：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"SaaS业务看的是PS！我们客户黏性极高，95%的留存率放眼全行业都是顶尖。同行类似上市公司PS是8倍，我们5,000万收入至少值4个亿！你不买，腾讯明天就来买！"</a:t>
            </a:r>
            <a:endParaRPr lang="en-US" sz="1450" dirty="0"/>
          </a:p>
        </p:txBody>
      </p:sp>
      <p:sp>
        <p:nvSpPr>
          <p:cNvPr id="15" name="Shape 13"/>
          <p:cNvSpPr/>
          <p:nvPr/>
        </p:nvSpPr>
        <p:spPr>
          <a:xfrm>
            <a:off x="793790" y="6463427"/>
            <a:ext cx="13042821" cy="1069896"/>
          </a:xfrm>
          <a:prstGeom prst="roundRect">
            <a:avLst>
              <a:gd name="adj" fmla="val 2643"/>
            </a:avLst>
          </a:prstGeom>
          <a:solidFill>
            <a:srgbClr val="FCF2B5"/>
          </a:solidFill>
          <a:ln/>
        </p:spPr>
      </p:sp>
      <p:pic>
        <p:nvPicPr>
          <p:cNvPr id="1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266" y="6739652"/>
            <a:ext cx="235625" cy="188476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406366" y="6689527"/>
            <a:ext cx="12241768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谈判终局洞察：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估值在本质上从来不是一个科学算式，而永远是一个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主观的妥协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。最终的成交价，取决于买方有多渴望这个标的，以及卖方在这个月有多缺钱。</a:t>
            </a:r>
            <a:endParaRPr lang="en-US" sz="1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02112"/>
            <a:ext cx="1584246" cy="228838"/>
          </a:xfrm>
          <a:prstGeom prst="roundRect">
            <a:avLst>
              <a:gd name="adj" fmla="val 6765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78800" y="748427"/>
            <a:ext cx="1414224" cy="136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8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5 · 核心风险 / CORE RISK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793790" y="964406"/>
            <a:ext cx="3857744" cy="8062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5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并购的毒药："赢家的诅咒"</a:t>
            </a:r>
            <a:endParaRPr lang="en-US" sz="2500" dirty="0"/>
          </a:p>
          <a:p>
            <a:pPr algn="l" indent="0" marL="0">
              <a:lnSpc>
                <a:spcPts val="3150"/>
              </a:lnSpc>
              <a:buNone/>
            </a:pPr>
            <a:r>
              <a:rPr lang="en-US" sz="25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The Winner's Curse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987266" y="1990725"/>
            <a:ext cx="12849344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华尔街残酷名言：70%的并购，最终摧毁了股东价值。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793790" y="1896428"/>
            <a:ext cx="15240" cy="358854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7" name="Text 5"/>
          <p:cNvSpPr/>
          <p:nvPr/>
        </p:nvSpPr>
        <p:spPr>
          <a:xfrm>
            <a:off x="793790" y="2349579"/>
            <a:ext cx="1304282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为什么会这样？因为买方经常陷入</a:t>
            </a:r>
            <a:pPr algn="l" indent="0" marL="0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"赢家的诅咒（Winner's Curse）"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：为了在竞标中打败对手，或者为了高管扩张版图的虚荣心，支付了极其不理性的高溢价。这不是偶发性失误，而是人类决策心理在高压竞争下的系统性缺陷。</a:t>
            </a:r>
            <a:endParaRPr lang="en-US" sz="10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7745" y="2614136"/>
            <a:ext cx="6894790" cy="447853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106263" y="3300277"/>
            <a:ext cx="1907464" cy="238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5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竞标狂热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4038442" y="3606531"/>
            <a:ext cx="2043106" cy="157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情绪驱动，盲目抬价。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361309" y="5942645"/>
            <a:ext cx="1907464" cy="238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5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高溢价成交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6293488" y="6248899"/>
            <a:ext cx="2043106" cy="157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支付过高，商誉埋入。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8616355" y="3300277"/>
            <a:ext cx="1907464" cy="238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5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协同落空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8548534" y="3606531"/>
            <a:ext cx="2043106" cy="157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商誉减值，利润崩塌。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793790" y="7186970"/>
            <a:ext cx="13042821" cy="340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以具体数字呈现这一机制的破坏力：假设标的公司公允价值为</a:t>
            </a:r>
            <a:pPr algn="l" indent="0" marL="0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1亿元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，你头脑发热花了</a:t>
            </a:r>
            <a:pPr algn="l" indent="0" marL="0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1.5亿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买下来。这多付的5,000万溢价，在资产负债表上形成了一个随时会爆炸的定时炸弹——</a:t>
            </a:r>
            <a:pPr algn="l" indent="0" marL="0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商誉（Goodwill）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。一旦未来协同效应未能实现，这5,000万将被迫进行商誉减值，直接导致母公司净利润暴跌，股价崩盘，操盘高管引咎辞职。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859512"/>
            <a:ext cx="1865828" cy="316230"/>
          </a:xfrm>
          <a:prstGeom prst="roundRect">
            <a:avLst>
              <a:gd name="adj" fmla="val 640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02613" y="917734"/>
            <a:ext cx="1648182" cy="199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0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商誉风险 / GOODWILL RISK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793790" y="1233011"/>
            <a:ext cx="5974913" cy="1054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商誉：资产负债表上的定时炸弹</a:t>
            </a:r>
            <a:endParaRPr lang="en-US" sz="3300" dirty="0"/>
          </a:p>
          <a:p>
            <a:pPr algn="l" indent="0" marL="0">
              <a:lnSpc>
                <a:spcPts val="4150"/>
              </a:lnSpc>
              <a:buNone/>
            </a:pPr>
            <a:r>
              <a:rPr lang="en-US" sz="3300" dirty="0">
                <a:solidFill>
                  <a:srgbClr val="2150FE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Goodwill: The Ticking Time Bomb</a:t>
            </a:r>
            <a:endParaRPr lang="en-US" sz="3300" dirty="0"/>
          </a:p>
        </p:txBody>
      </p:sp>
      <p:sp>
        <p:nvSpPr>
          <p:cNvPr id="5" name="Text 3"/>
          <p:cNvSpPr/>
          <p:nvPr/>
        </p:nvSpPr>
        <p:spPr>
          <a:xfrm>
            <a:off x="793790" y="2502218"/>
            <a:ext cx="13042821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商誉不是一个抽象的会计科目，它是每一笔高溢价并购留下的风险敞口。理解商誉的形成与爆雷机制，是每位战投负责人的必修课。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793790" y="3056453"/>
            <a:ext cx="3322082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商誉如何形成？How Goodwill Forms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93790" y="3463290"/>
            <a:ext cx="6315670" cy="7490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当收购价格超过被收购方可辨认净资产公允价值之差额，即形成商誉。它代表着买方为"未来超额盈利能力"所支付的价格——这是一个对未来的赌注，而非对现实资产的计量。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93790" y="4355663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商誉减值触发条件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793790" y="4762500"/>
            <a:ext cx="6315670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并购后协同效应未达预期</a:t>
            </a:r>
            <a:endParaRPr lang="en-US" sz="1300" dirty="0"/>
          </a:p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被收购业务盈利能力显著下滑</a:t>
            </a:r>
            <a:endParaRPr lang="en-US" sz="1300" dirty="0"/>
          </a:p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市场环境或行业竞争格局恶化</a:t>
            </a:r>
            <a:endParaRPr lang="en-US" sz="1300" dirty="0"/>
          </a:p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核心团队大规模流失导致业绩崩塌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528560" y="3056453"/>
            <a:ext cx="3348037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爆雷后的连锁反应 Impairment Chain</a:t>
            </a:r>
            <a:endParaRPr lang="en-US" sz="165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91782" y="3489484"/>
            <a:ext cx="253008" cy="25300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8076724" y="3481149"/>
            <a:ext cx="5767507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商誉减值测试触发</a:t>
            </a:r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：每年年末或触发事件后，审计师强制要求对商誉进行减值测试。</a:t>
            </a:r>
            <a:endParaRPr lang="en-US" sz="1300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1782" y="4290655"/>
            <a:ext cx="253008" cy="25300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8076724" y="4282321"/>
            <a:ext cx="5767507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净利润一次性暴跌</a:t>
            </a:r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：减值金额直接计入当期损益，可能将盈利企业瞬间变为亏损企业。</a:t>
            </a:r>
            <a:endParaRPr lang="en-US" sz="1300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1782" y="5091827"/>
            <a:ext cx="253008" cy="25300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8076724" y="5083493"/>
            <a:ext cx="5767507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股价崩盘，市值蒸发</a:t>
            </a:r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：投资者信心崩溃，股价大幅下挫，市值大规模蒸发。</a:t>
            </a:r>
            <a:endParaRPr lang="en-US" sz="1300" dirty="0"/>
          </a:p>
        </p:txBody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1782" y="5892998"/>
            <a:ext cx="253008" cy="25300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076724" y="5884664"/>
            <a:ext cx="5767507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高管问责，声誉受损</a:t>
            </a:r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：董事会追责，操盘并购的高管承压甚至引咎辞职。</a:t>
            </a:r>
            <a:endParaRPr lang="en-US" sz="1300" dirty="0"/>
          </a:p>
        </p:txBody>
      </p:sp>
      <p:sp>
        <p:nvSpPr>
          <p:cNvPr id="19" name="Shape 13"/>
          <p:cNvSpPr/>
          <p:nvPr/>
        </p:nvSpPr>
        <p:spPr>
          <a:xfrm>
            <a:off x="793790" y="6721554"/>
            <a:ext cx="13042821" cy="648414"/>
          </a:xfrm>
          <a:prstGeom prst="roundRect">
            <a:avLst>
              <a:gd name="adj" fmla="val 3903"/>
            </a:avLst>
          </a:prstGeom>
          <a:solidFill>
            <a:srgbClr val="FFB3B4"/>
          </a:solidFill>
          <a:ln/>
        </p:spPr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382" y="6960037"/>
            <a:ext cx="210860" cy="168593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341834" y="6907054"/>
            <a:ext cx="12326183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历史警示：AOL与时代华纳的世纪并购（2001年），是史上最大的商誉减值案例之一，近千亿美元的商誉最终几乎全部减值归零，成为商学院永恒的反面教材。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2026-04-30T02:54:48Z</dcterms:created>
  <dcterms:modified xsi:type="dcterms:W3CDTF">2026-04-30T02:54:48Z</dcterms:modified>
</cp:coreProperties>
</file>