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4630400" cy="8229600"/>
  <p:notesSz cx="8229600" cy="14630400"/>
  <p:embeddedFontLst>
    <p:embeddedFont>
      <p:font typeface="Crimson Pro Semi Bold"/>
      <p:regular r:id="rId27"/>
    </p:embeddedFont>
    <p:embeddedFont>
      <p:font typeface="Crimson Pro Semi Bold"/>
      <p:regular r:id="rId28"/>
    </p:embeddedFont>
    <p:embeddedFont>
      <p:font typeface="Crimson Pro Semi Bold"/>
      <p:regular r:id="rId29"/>
    </p:embeddedFont>
    <p:embeddedFont>
      <p:font typeface="Crimson Pro Semi Bold"/>
      <p:regular r:id="rId30"/>
    </p:embeddedFont>
    <p:embeddedFont>
      <p:font typeface="Heebo"/>
      <p:regular r:id="rId31"/>
    </p:embeddedFont>
    <p:embeddedFont>
      <p:font typeface="Heebo"/>
      <p:regular r:id="rId3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7" Type="http://schemas.openxmlformats.org/officeDocument/2006/relationships/font" Target="fonts/font1.fntdata"/><Relationship Id="rId28" Type="http://schemas.openxmlformats.org/officeDocument/2006/relationships/font" Target="fonts/font2.fntdata"/><Relationship Id="rId29" Type="http://schemas.openxmlformats.org/officeDocument/2006/relationships/font" Target="fonts/font3.fntdata"/><Relationship Id="rId30" Type="http://schemas.openxmlformats.org/officeDocument/2006/relationships/font" Target="fonts/font4.fntdata"/><Relationship Id="rId31" Type="http://schemas.openxmlformats.org/officeDocument/2006/relationships/font" Target="fonts/font5.fntdata"/><Relationship Id="rId3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4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5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svg"/><Relationship Id="rId3" Type="http://schemas.openxmlformats.org/officeDocument/2006/relationships/image" Target="../media/image-19-3.png"/><Relationship Id="rId4" Type="http://schemas.openxmlformats.org/officeDocument/2006/relationships/image" Target="../media/image-19-4.svg"/><Relationship Id="rId5" Type="http://schemas.openxmlformats.org/officeDocument/2006/relationships/image" Target="../media/image-19-5.png"/><Relationship Id="rId6" Type="http://schemas.openxmlformats.org/officeDocument/2006/relationships/image" Target="../media/image-19-6.svg"/><Relationship Id="rId7" Type="http://schemas.openxmlformats.org/officeDocument/2006/relationships/image" Target="../media/image-19-7.png"/><Relationship Id="rId8" Type="http://schemas.openxmlformats.org/officeDocument/2006/relationships/image" Target="../media/image-19-8.svg"/><Relationship Id="rId9" Type="http://schemas.openxmlformats.org/officeDocument/2006/relationships/image" Target="../media/image-19-9.png"/><Relationship Id="rId10" Type="http://schemas.openxmlformats.org/officeDocument/2006/relationships/image" Target="../media/image-19-10.svg"/><Relationship Id="rId11" Type="http://schemas.openxmlformats.org/officeDocument/2006/relationships/slideLayout" Target="../slideLayouts/slideLayout20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svg"/><Relationship Id="rId3" Type="http://schemas.openxmlformats.org/officeDocument/2006/relationships/image" Target="../media/image-20-3.png"/><Relationship Id="rId4" Type="http://schemas.openxmlformats.org/officeDocument/2006/relationships/image" Target="../media/image-20-4.svg"/><Relationship Id="rId5" Type="http://schemas.openxmlformats.org/officeDocument/2006/relationships/image" Target="../media/image-20-5.png"/><Relationship Id="rId6" Type="http://schemas.openxmlformats.org/officeDocument/2006/relationships/image" Target="../media/image-20-6.svg"/><Relationship Id="rId7" Type="http://schemas.openxmlformats.org/officeDocument/2006/relationships/image" Target="../media/image-20-7.png"/><Relationship Id="rId8" Type="http://schemas.openxmlformats.org/officeDocument/2006/relationships/image" Target="../media/image-20-8.svg"/><Relationship Id="rId9" Type="http://schemas.openxmlformats.org/officeDocument/2006/relationships/image" Target="../media/image-20-9.png"/><Relationship Id="rId10" Type="http://schemas.openxmlformats.org/officeDocument/2006/relationships/slideLayout" Target="../slideLayouts/slideLayout21.xml"/><Relationship Id="rId11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image" Target="../media/image-6-3.png"/><Relationship Id="rId4" Type="http://schemas.openxmlformats.org/officeDocument/2006/relationships/image" Target="../media/image-6-4.svg"/><Relationship Id="rId5" Type="http://schemas.openxmlformats.org/officeDocument/2006/relationships/image" Target="../media/image-6-5.png"/><Relationship Id="rId6" Type="http://schemas.openxmlformats.org/officeDocument/2006/relationships/image" Target="../media/image-6-6.svg"/><Relationship Id="rId7" Type="http://schemas.openxmlformats.org/officeDocument/2006/relationships/slideLayout" Target="../slideLayouts/slideLayout7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765221"/>
            <a:ext cx="3105745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1824752"/>
            <a:ext cx="2867620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HRM-021 · 支柱5：HRBP与战略人力资源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2217658"/>
            <a:ext cx="8892659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业务洞察力与HRBP角色认知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Business Acumen &amp; HRBP Role Recognition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3755469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为什么业务主管觉得HR是"外行指导内行"？</a:t>
            </a:r>
            <a:endParaRPr lang="en-US" sz="1550" dirty="0"/>
          </a:p>
          <a:p>
            <a:pPr algn="l" indent="0" marL="0">
              <a:lnSpc>
                <a:spcPts val="2500"/>
              </a:lnSpc>
              <a:buNone/>
            </a:pPr>
            <a:r>
              <a:rPr lang="en-US" sz="1550" i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Why Do Business Leaders Think HR Is "an Amateur Telling Experts What to Do"?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93790" y="4792385"/>
            <a:ext cx="3979664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课程编号 Course No.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HRM-021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5265182" y="4792385"/>
            <a:ext cx="3979664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课程时长 Duration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90分钟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9736574" y="4792385"/>
            <a:ext cx="4115038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适用对象 Audience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新晋HRBP · 转型HR · 业务政委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793790" y="5829300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本课程属于"支柱5：HRBP与战略人力资源"模块5.1，是HRBP能力体系的基石课程。完成本课后，学员将系统理解BP存在的逻辑，掌握获取业务洞察力的核心方法，并能完成从"行政HR"到"战略伙伴"的角色认知转型。</a:t>
            </a:r>
            <a:endParaRPr lang="en-US" sz="1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900827"/>
            <a:ext cx="1207889" cy="293370"/>
          </a:xfrm>
          <a:prstGeom prst="roundRect">
            <a:avLst>
              <a:gd name="adj" fmla="val 6495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6660" y="956072"/>
            <a:ext cx="1002149" cy="1828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100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转身二 · SHIFT #2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93790" y="1244918"/>
            <a:ext cx="12002810" cy="992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1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从"接单员"到"诊断师"：敢于对业务说NO</a:t>
            </a:r>
            <a:endParaRPr lang="en-US" sz="3100" dirty="0"/>
          </a:p>
          <a:p>
            <a:pPr algn="l" indent="0" marL="0">
              <a:lnSpc>
                <a:spcPts val="3900"/>
              </a:lnSpc>
              <a:buNone/>
            </a:pPr>
            <a:r>
              <a:rPr lang="en-US" sz="31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From "Order Taker" to "Diagnostician": Daring to Say NO to the Business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793790" y="2427684"/>
            <a:ext cx="13042821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这是HRBP最难完成的转变。接单员思维让HR感觉"安全"——反正是业务要的，出了问题也不怪我。但这种心态，恰恰是HRBP在业务眼中毫无价值的根本原因。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93790" y="4736187"/>
            <a:ext cx="13042821" cy="22860"/>
          </a:xfrm>
          <a:prstGeom prst="roundRect">
            <a:avLst>
              <a:gd name="adj" fmla="val 104186"/>
            </a:avLst>
          </a:prstGeom>
          <a:solidFill>
            <a:srgbClr val="D8D4D4"/>
          </a:solidFill>
          <a:ln/>
        </p:spPr>
      </p:sp>
      <p:sp>
        <p:nvSpPr>
          <p:cNvPr id="7" name="Shape 5"/>
          <p:cNvSpPr/>
          <p:nvPr/>
        </p:nvSpPr>
        <p:spPr>
          <a:xfrm>
            <a:off x="793790" y="2799159"/>
            <a:ext cx="6441996" cy="1937028"/>
          </a:xfrm>
          <a:prstGeom prst="roundRect">
            <a:avLst>
              <a:gd name="adj" fmla="val 1230"/>
            </a:avLst>
          </a:prstGeom>
          <a:solidFill>
            <a:srgbClr val="F2EEEE"/>
          </a:solidFill>
          <a:ln/>
        </p:spPr>
      </p:sp>
      <p:sp>
        <p:nvSpPr>
          <p:cNvPr id="8" name="Text 6"/>
          <p:cNvSpPr/>
          <p:nvPr/>
        </p:nvSpPr>
        <p:spPr>
          <a:xfrm>
            <a:off x="2318861" y="2957870"/>
            <a:ext cx="3391733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场景：接单员思维 Order-Taker Scenario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952500" y="3282077"/>
            <a:ext cx="61245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研发总监："隔壁竞品昨天全员涨薪10%，我们这里人心都散了，你去向老板申请把我们部门薪资普调15%，否则下个月人都跑光了！"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952500" y="3815477"/>
            <a:ext cx="61245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接单员HRBP："好的，我马上去找CHRO汇报……"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952500" y="4120277"/>
            <a:ext cx="61245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结果：</a:t>
            </a:r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被老板骂"你脑子有问题吗？一个普调要花多少钱？"同时失去业务总监和高层的信任。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394496" y="4759047"/>
            <a:ext cx="6442115" cy="1860828"/>
          </a:xfrm>
          <a:prstGeom prst="rect">
            <a:avLst/>
          </a:prstGeom>
          <a:solidFill>
            <a:srgbClr val="F2EEEE"/>
          </a:solidFill>
          <a:ln/>
        </p:spPr>
      </p:sp>
      <p:sp>
        <p:nvSpPr>
          <p:cNvPr id="13" name="Text 11"/>
          <p:cNvSpPr/>
          <p:nvPr/>
        </p:nvSpPr>
        <p:spPr>
          <a:xfrm>
            <a:off x="8854916" y="4917757"/>
            <a:ext cx="3521154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场景：诊断师思维 Diagnostician Scenario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7553206" y="5241965"/>
            <a:ext cx="612469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诊断师HRBP："总监，我理解你的压力。但我需要先帮你弄清楚：这次想离职的，是真的核心骨干，还是本来就在边缘的人？如果是核心骨干，哪几个人最关键？我们先做精准的结构性调薪，把预算集中在最不能失去的那20%上，这比普调效果好十倍，而且老板也更容易批。你能给我两天时间，拉一张你最核心的5-8人名单吗？"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7553206" y="6232565"/>
            <a:ext cx="6124694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结果：</a:t>
            </a:r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稳住了总监的情绪，用专业方案赢得了高层的信任。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793790" y="6739890"/>
            <a:ext cx="13042821" cy="588764"/>
          </a:xfrm>
          <a:prstGeom prst="roundRect">
            <a:avLst>
              <a:gd name="adj" fmla="val 4045"/>
            </a:avLst>
          </a:prstGeom>
          <a:solidFill>
            <a:srgbClr val="B6FCB8"/>
          </a:solidFill>
          <a:ln/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00" y="6959322"/>
            <a:ext cx="198358" cy="158710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309568" y="6906458"/>
            <a:ext cx="12368332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金句 Key Insight：</a:t>
            </a:r>
            <a:pPr algn="l"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敢于对业务说NO，才是真正的Partner。</a:t>
            </a:r>
            <a:pPr algn="l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一个从不质疑业务需求的HR，和一个只会说"是"的秘书，没有本质区别。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55915"/>
            <a:ext cx="3220760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715447"/>
            <a:ext cx="2982635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5 · 课堂练习 CLASSROOM EXERCISE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108353"/>
            <a:ext cx="9623822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练习一：HR语言翻译工坊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Exercise 1: HR Language Translation Workshop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2646164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HR在业务会上汇报时，业务听不懂或者不关心。核心原因是：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HR习惯用"专业术语"说话，业务只关心"钱、时间、竞争"三件事。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请将以下"HR语言"翻译成能刺痛业务神经的"业务语言"。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793790" y="3504486"/>
            <a:ext cx="13042821" cy="3591878"/>
          </a:xfrm>
          <a:prstGeom prst="roundRect">
            <a:avLst>
              <a:gd name="adj" fmla="val 829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9887" y="3638788"/>
            <a:ext cx="1553528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序号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2957751" y="3638788"/>
            <a:ext cx="4806672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HR语言 HR Language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168759" y="3638788"/>
            <a:ext cx="5461873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业务语言（参考翻译）Business Language (Reference)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999887" y="4217313"/>
            <a:ext cx="1553528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第1句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2957751" y="4217313"/>
            <a:ext cx="4806672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这个月我们核心骨干的主动离职率达到了5%。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8168759" y="4217313"/>
            <a:ext cx="5461873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张总，上个月跑了3个骨干，导致我们华东区的销售额直接损失了约200万，且这3个人都去了我们最大的竞争对手那里，他们带走了至少5个客户资源。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999887" y="5430917"/>
            <a:ext cx="1553528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第2句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2957751" y="5430917"/>
            <a:ext cx="4806672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我们将推行新的OKR考核系统。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8168759" y="5430917"/>
            <a:ext cx="546187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请学员自行翻译——提示：OKR对业务的价值是什么？能帮业务团队多赚多少钱？能减少多少无效内耗？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999887" y="6326981"/>
            <a:ext cx="1553528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第3句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2957751" y="6326981"/>
            <a:ext cx="4806672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大家必须严抓考勤，上个月迟到现象很严重。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8168759" y="6326981"/>
            <a:ext cx="5461873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请学员自行翻译——提示：迟到的背后，是什么业务问题？是加班太多导致疲劳？还是某个关键项目节点管理混乱？</a:t>
            </a:r>
            <a:endParaRPr lang="en-US" sz="1550" dirty="0"/>
          </a:p>
        </p:txBody>
      </p:sp>
      <p:sp>
        <p:nvSpPr>
          <p:cNvPr id="19" name="Text 17"/>
          <p:cNvSpPr/>
          <p:nvPr/>
        </p:nvSpPr>
        <p:spPr>
          <a:xfrm>
            <a:off x="793790" y="7319605"/>
            <a:ext cx="13042821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练习要点：</a:t>
            </a:r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翻译的核心不是"字面替换"，而是"找到HR数据背后的业务影响"。每一个HR指标，都应该能被追溯到一个具体的业务损失或风险。</a:t>
            </a:r>
            <a:pPr algn="l" indent="0" marL="0">
              <a:lnSpc>
                <a:spcPts val="2000"/>
              </a:lnSpc>
              <a:buNone/>
            </a:pPr>
            <a:r>
              <a:rPr lang="en-US" sz="12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时间：20分钟，小组讨论后全班分享。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76526"/>
            <a:ext cx="2009299" cy="316230"/>
          </a:xfrm>
          <a:prstGeom prst="roundRect">
            <a:avLst>
              <a:gd name="adj" fmla="val 640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2613" y="834747"/>
            <a:ext cx="1791653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课堂练习 · 练习二 EXERCISE 2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1150025"/>
            <a:ext cx="8653105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练习二：接单员的绝地反击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Exercise 2: The Order-Taker's Ultimate Comeback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793790" y="2419231"/>
            <a:ext cx="13042821" cy="898088"/>
          </a:xfrm>
          <a:prstGeom prst="roundRect">
            <a:avLst>
              <a:gd name="adj" fmla="val 2818"/>
            </a:avLst>
          </a:prstGeom>
          <a:solidFill>
            <a:srgbClr val="FCF2B5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2382" y="2657713"/>
            <a:ext cx="210860" cy="16859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41834" y="2604730"/>
            <a:ext cx="1232618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场景设定 Scenario：研发总监找到HRBP，怒气冲冲地说："隔壁竞品昨天全员涨薪10%，我们这的人心都散了。你赶紧去向老板申请，把我们部门的薪资普调15%，否则下个月人都跑光了！"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93790" y="3478530"/>
            <a:ext cx="1304282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这道题考验的是HRBP在压力下的专业判断力：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93790" y="3889415"/>
            <a:ext cx="4251960" cy="1481376"/>
          </a:xfrm>
          <a:prstGeom prst="roundRect">
            <a:avLst>
              <a:gd name="adj" fmla="val 170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85242" y="4080867"/>
            <a:ext cx="3164919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❌</a:t>
            </a:r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陷阱A：直接去要钱（接单员）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985242" y="4430316"/>
            <a:ext cx="3869055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跑去找老板说"研发总监要普调15%"。结果：被老板痛骂，失去高层信任，研发总监也会认为你"没能力"。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5189101" y="3889415"/>
            <a:ext cx="4252079" cy="1481376"/>
          </a:xfrm>
          <a:prstGeom prst="roundRect">
            <a:avLst>
              <a:gd name="adj" fmla="val 170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380553" y="4080867"/>
            <a:ext cx="274117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❌</a:t>
            </a:r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陷阱B：直接拒绝（警察）</a:t>
            </a:r>
            <a:endParaRPr lang="en-US" sz="1650" dirty="0"/>
          </a:p>
        </p:txBody>
      </p:sp>
      <p:sp>
        <p:nvSpPr>
          <p:cNvPr id="14" name="Text 11"/>
          <p:cNvSpPr/>
          <p:nvPr/>
        </p:nvSpPr>
        <p:spPr>
          <a:xfrm>
            <a:off x="5380553" y="4430316"/>
            <a:ext cx="3869174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对研发总监说"预算不够，这个不可能"。结果：被总监骂，关系破裂，BP完全失去影响力。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9584531" y="3889415"/>
            <a:ext cx="4252079" cy="1481376"/>
          </a:xfrm>
          <a:prstGeom prst="roundRect">
            <a:avLst>
              <a:gd name="adj" fmla="val 1708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775984" y="4080867"/>
            <a:ext cx="2410063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✅</a:t>
            </a:r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正确路径：诊断师话术</a:t>
            </a:r>
            <a:endParaRPr lang="en-US" sz="1650" dirty="0"/>
          </a:p>
        </p:txBody>
      </p:sp>
      <p:sp>
        <p:nvSpPr>
          <p:cNvPr id="17" name="Text 14"/>
          <p:cNvSpPr/>
          <p:nvPr/>
        </p:nvSpPr>
        <p:spPr>
          <a:xfrm>
            <a:off x="9775984" y="4430316"/>
            <a:ext cx="3869174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稳住总监情绪 → 提出诊断框架 → 要求总监提供关键人员名单 → 设计精准结构性调薪方案 → 以数据说服高层批准核心人才保留预算。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793790" y="5532001"/>
            <a:ext cx="1304282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话术设计提示（Scripting Tips）：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793790" y="5942886"/>
            <a:ext cx="13042821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950"/>
              </a:lnSpc>
              <a:buSzPct val="100000"/>
              <a:buChar char="•"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第一步：共情+确认问题严重性（"总监，我完全理解您的压力，这个问题确实很紧急"）</a:t>
            </a:r>
            <a:endParaRPr lang="en-US" sz="1300" dirty="0"/>
          </a:p>
          <a:p>
            <a:pPr algn="l" marL="342900" indent="-342900">
              <a:lnSpc>
                <a:spcPts val="1950"/>
              </a:lnSpc>
              <a:buSzPct val="100000"/>
              <a:buChar char="•"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第二步：提出诊断性问题（"我需要先弄清楚：这次最有可能离职的，是哪几个最不能失去的人？"）</a:t>
            </a:r>
            <a:endParaRPr lang="en-US" sz="1300" dirty="0"/>
          </a:p>
          <a:p>
            <a:pPr algn="l" marL="342900" indent="-342900">
              <a:lnSpc>
                <a:spcPts val="1950"/>
              </a:lnSpc>
              <a:buSzPct val="100000"/>
              <a:buChar char="•"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第三步：给出专业方案（"建议不做普调，而是做精准的结构性调薪，把预算集中在最核心的20%的人身上"）</a:t>
            </a:r>
            <a:endParaRPr lang="en-US" sz="1300" dirty="0"/>
          </a:p>
          <a:p>
            <a:pPr algn="l" marL="342900" indent="-342900">
              <a:lnSpc>
                <a:spcPts val="1950"/>
              </a:lnSpc>
              <a:buSzPct val="100000"/>
              <a:buChar char="•"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第四步：要求行动配合（"您能给我两天，拉一张5-8人的核心名单吗？"）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793790" y="7253168"/>
            <a:ext cx="13042821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时间：20分钟，两人一组角色扮演后全班复盘。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02218"/>
            <a:ext cx="2882146" cy="324326"/>
          </a:xfrm>
          <a:prstGeom prst="roundRect">
            <a:avLst>
              <a:gd name="adj" fmla="val 6609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00946" y="655796"/>
            <a:ext cx="2667833" cy="21717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1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业务语言翻译 · 核心原则 CORE PRINCIPLE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93790" y="990838"/>
            <a:ext cx="12752784" cy="11163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数字会说话：用"带血"的数字唤醒业务主管</a:t>
            </a:r>
            <a:endParaRPr lang="en-US" sz="3500" dirty="0"/>
          </a:p>
          <a:p>
            <a:pPr algn="l" indent="0" marL="0">
              <a:lnSpc>
                <a:spcPts val="4350"/>
              </a:lnSpc>
              <a:buNone/>
            </a:pPr>
            <a:r>
              <a:rPr lang="en-US" sz="35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Numbers That Bleed: Awakening Business Leaders with Visceral Data</a:t>
            </a:r>
            <a:endParaRPr lang="en-US" sz="3500" dirty="0"/>
          </a:p>
        </p:txBody>
      </p:sp>
      <p:sp>
        <p:nvSpPr>
          <p:cNvPr id="5" name="Text 3"/>
          <p:cNvSpPr/>
          <p:nvPr/>
        </p:nvSpPr>
        <p:spPr>
          <a:xfrm>
            <a:off x="793790" y="2348270"/>
            <a:ext cx="13042821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讲师指引中有一个极重要的原则：在翻译HR语言的练习中，</a:t>
            </a:r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鼓励学员使用"极其粗暴、带血腥味"的数字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——因为只有这种语言才能唤醒业务主管的听觉。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14782" y="2889885"/>
            <a:ext cx="5778818" cy="589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00"/>
              </a:lnSpc>
              <a:buNone/>
            </a:pPr>
            <a:r>
              <a:rPr lang="en-US" sz="46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200万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2887861" y="3689032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骨干离职的销售损失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793790" y="4064437"/>
            <a:ext cx="6420922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3个骨干销售离职，直接导致华东区单月销售额损失约200万，且被竞争对手获得客户资源。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36562" y="2889885"/>
            <a:ext cx="5778937" cy="589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00"/>
              </a:lnSpc>
              <a:buNone/>
            </a:pPr>
            <a:r>
              <a:rPr lang="en-US" sz="46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6个月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9509641" y="3689032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关键岗位空缺成本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7415570" y="4064437"/>
            <a:ext cx="6421041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一个核心技术岗位从离职到新人上手，平均需要6个月的产能空窗期，这期间损失的产出往往被忽视。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14782" y="5018127"/>
            <a:ext cx="5778818" cy="589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00"/>
              </a:lnSpc>
              <a:buNone/>
            </a:pPr>
            <a:r>
              <a:rPr lang="en-US" sz="46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1.5-2倍</a:t>
            </a:r>
            <a:endParaRPr lang="en-US" sz="4600" dirty="0"/>
          </a:p>
        </p:txBody>
      </p:sp>
      <p:sp>
        <p:nvSpPr>
          <p:cNvPr id="13" name="Text 11"/>
          <p:cNvSpPr/>
          <p:nvPr/>
        </p:nvSpPr>
        <p:spPr>
          <a:xfrm>
            <a:off x="2887861" y="5817275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替换成本倍数</a:t>
            </a:r>
            <a:endParaRPr lang="en-US" sz="1750" dirty="0"/>
          </a:p>
        </p:txBody>
      </p:sp>
      <p:sp>
        <p:nvSpPr>
          <p:cNvPr id="14" name="Text 12"/>
          <p:cNvSpPr/>
          <p:nvPr/>
        </p:nvSpPr>
        <p:spPr>
          <a:xfrm>
            <a:off x="793790" y="6192679"/>
            <a:ext cx="6420922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替换一个员工的总成本（含招聘、培训、融合期）通常是其年薪的1.5到2倍，这是业务主管最容易被说服的数字。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36562" y="5018127"/>
            <a:ext cx="5778937" cy="58935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4600"/>
              </a:lnSpc>
              <a:buNone/>
            </a:pPr>
            <a:r>
              <a:rPr lang="en-US" sz="46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5个</a:t>
            </a:r>
            <a:endParaRPr lang="en-US" sz="4600" dirty="0"/>
          </a:p>
        </p:txBody>
      </p:sp>
      <p:sp>
        <p:nvSpPr>
          <p:cNvPr id="16" name="Text 14"/>
          <p:cNvSpPr/>
          <p:nvPr/>
        </p:nvSpPr>
        <p:spPr>
          <a:xfrm>
            <a:off x="9509641" y="5817275"/>
            <a:ext cx="223277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150"/>
              </a:lnSpc>
              <a:buNone/>
            </a:pPr>
            <a:r>
              <a:rPr lang="en-US" sz="17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人才流失带走的客户</a:t>
            </a:r>
            <a:endParaRPr lang="en-US" sz="1750" dirty="0"/>
          </a:p>
        </p:txBody>
      </p:sp>
      <p:sp>
        <p:nvSpPr>
          <p:cNvPr id="17" name="Text 15"/>
          <p:cNvSpPr/>
          <p:nvPr/>
        </p:nvSpPr>
        <p:spPr>
          <a:xfrm>
            <a:off x="7415570" y="6192679"/>
            <a:ext cx="6421041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一个有经验的销售离职，平均带走5个客户关系，这部分隐性损失往往比工资成本更致命。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93790" y="6916460"/>
            <a:ext cx="13042821" cy="710803"/>
          </a:xfrm>
          <a:prstGeom prst="roundRect">
            <a:avLst>
              <a:gd name="adj" fmla="val 3770"/>
            </a:avLst>
          </a:prstGeom>
          <a:solidFill>
            <a:srgbClr val="B6D6FC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2383" y="7173873"/>
            <a:ext cx="223242" cy="178594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374219" y="7121842"/>
            <a:ext cx="12283797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实践原则 Practice Principle：每次向业务汇报，HRBP必须为每个HR数据配上一个"业务影响量化值"。没有量化业务影响的HR汇报，等于没有汇报。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99135"/>
            <a:ext cx="2177653" cy="316230"/>
          </a:xfrm>
          <a:prstGeom prst="roundRect">
            <a:avLst>
              <a:gd name="adj" fmla="val 640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2613" y="757357"/>
            <a:ext cx="1960007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6 · 行动计划 ACTION PLAN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1072634"/>
            <a:ext cx="8781217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30天行动计划：从课堂到战场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30-Day Action Plan: From Classroom to Battlefield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93790" y="2341840"/>
            <a:ext cx="1304282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知识只有转化为行动才有价值。本计划设计了三个递进阶段，帮助HRBP在一个月内完成从"认知转变"到"实战落地"的全过程。每个阶段有明确的任务和可验证的完成标志。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93790" y="4861560"/>
            <a:ext cx="13042821" cy="22860"/>
          </a:xfrm>
          <a:prstGeom prst="roundRect">
            <a:avLst>
              <a:gd name="adj" fmla="val 110698"/>
            </a:avLst>
          </a:prstGeom>
          <a:solidFill>
            <a:srgbClr val="D8D4D4"/>
          </a:solidFill>
          <a:ln/>
        </p:spPr>
      </p:sp>
      <p:sp>
        <p:nvSpPr>
          <p:cNvPr id="7" name="Shape 5"/>
          <p:cNvSpPr/>
          <p:nvPr/>
        </p:nvSpPr>
        <p:spPr>
          <a:xfrm>
            <a:off x="3998238" y="4355544"/>
            <a:ext cx="22860" cy="506016"/>
          </a:xfrm>
          <a:prstGeom prst="roundRect">
            <a:avLst>
              <a:gd name="adj" fmla="val 110698"/>
            </a:avLst>
          </a:prstGeom>
          <a:solidFill>
            <a:srgbClr val="D8D4D4"/>
          </a:solidFill>
          <a:ln/>
        </p:spPr>
      </p:sp>
      <p:sp>
        <p:nvSpPr>
          <p:cNvPr id="8" name="Shape 6"/>
          <p:cNvSpPr/>
          <p:nvPr/>
        </p:nvSpPr>
        <p:spPr>
          <a:xfrm>
            <a:off x="3819882" y="4671774"/>
            <a:ext cx="379571" cy="379571"/>
          </a:xfrm>
          <a:prstGeom prst="roundRect">
            <a:avLst>
              <a:gd name="adj" fmla="val 6667"/>
            </a:avLst>
          </a:prstGeom>
          <a:solidFill>
            <a:srgbClr val="F2EEEE"/>
          </a:solidFill>
          <a:ln/>
        </p:spPr>
      </p:sp>
      <p:sp>
        <p:nvSpPr>
          <p:cNvPr id="9" name="Text 7"/>
          <p:cNvSpPr/>
          <p:nvPr/>
        </p:nvSpPr>
        <p:spPr>
          <a:xfrm>
            <a:off x="3883164" y="4703445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2955250" y="2752725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1–10 业务解码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962382" y="3102173"/>
            <a:ext cx="609457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任务：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找到本部门业务总监，不谈任何HR的事，请他给你画一张《我们部门是怎么赚钱的》流程图，包含上下游、核心竞品和护城河。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62382" y="3687485"/>
            <a:ext cx="609457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完成标志：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产出一张完整的"业务逻辑图"，你能用自己的话向第三方清晰解释。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03651" y="4861560"/>
            <a:ext cx="22860" cy="506016"/>
          </a:xfrm>
          <a:prstGeom prst="roundRect">
            <a:avLst>
              <a:gd name="adj" fmla="val 110698"/>
            </a:avLst>
          </a:prstGeom>
          <a:solidFill>
            <a:srgbClr val="D8D4D4"/>
          </a:solidFill>
          <a:ln/>
        </p:spPr>
      </p:sp>
      <p:sp>
        <p:nvSpPr>
          <p:cNvPr id="14" name="Shape 12"/>
          <p:cNvSpPr/>
          <p:nvPr/>
        </p:nvSpPr>
        <p:spPr>
          <a:xfrm>
            <a:off x="7125295" y="4671774"/>
            <a:ext cx="379571" cy="379571"/>
          </a:xfrm>
          <a:prstGeom prst="roundRect">
            <a:avLst>
              <a:gd name="adj" fmla="val 6667"/>
            </a:avLst>
          </a:prstGeom>
          <a:solidFill>
            <a:srgbClr val="F2EEEE"/>
          </a:solidFill>
          <a:ln/>
        </p:spPr>
      </p:sp>
      <p:sp>
        <p:nvSpPr>
          <p:cNvPr id="15" name="Text 13"/>
          <p:cNvSpPr/>
          <p:nvPr/>
        </p:nvSpPr>
        <p:spPr>
          <a:xfrm>
            <a:off x="7188577" y="4703445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6260783" y="5536287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11–20 影子观察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4267795" y="5885736"/>
            <a:ext cx="6094690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任务：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选择一天，放下所有HR审批工作，像"影子（Shadow）"一样跟随一名一线员工（销售、骑手、产线工人）工作半天，寻找流程中的人效痛点。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267795" y="6471047"/>
            <a:ext cx="609469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完成标志：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产出一篇《前线观察日记》，记录至少3个具体的"人的问题"。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0609183" y="4355544"/>
            <a:ext cx="22860" cy="506016"/>
          </a:xfrm>
          <a:prstGeom prst="roundRect">
            <a:avLst>
              <a:gd name="adj" fmla="val 110698"/>
            </a:avLst>
          </a:prstGeom>
          <a:solidFill>
            <a:srgbClr val="D8D4D4"/>
          </a:solidFill>
          <a:ln/>
        </p:spPr>
      </p:sp>
      <p:sp>
        <p:nvSpPr>
          <p:cNvPr id="20" name="Shape 18"/>
          <p:cNvSpPr/>
          <p:nvPr/>
        </p:nvSpPr>
        <p:spPr>
          <a:xfrm>
            <a:off x="10430828" y="4671774"/>
            <a:ext cx="379571" cy="379571"/>
          </a:xfrm>
          <a:prstGeom prst="roundRect">
            <a:avLst>
              <a:gd name="adj" fmla="val 6667"/>
            </a:avLst>
          </a:prstGeom>
          <a:solidFill>
            <a:srgbClr val="F2EEEE"/>
          </a:solidFill>
          <a:ln/>
        </p:spPr>
      </p:sp>
      <p:sp>
        <p:nvSpPr>
          <p:cNvPr id="21" name="Text 19"/>
          <p:cNvSpPr/>
          <p:nvPr/>
        </p:nvSpPr>
        <p:spPr>
          <a:xfrm>
            <a:off x="10494109" y="4703445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9566315" y="2752725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 21–30 业务汇报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7573327" y="3102173"/>
            <a:ext cx="6094690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任务：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在下一次部门月度业务会上，要求给你留5分钟，</a:t>
            </a:r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不用HR数据（流失率、满意度），而是纯用业务数据（客户投诉量、残次品率、订单响应时间）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来剖析背后的"人的问题"。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573327" y="3937159"/>
            <a:ext cx="6094690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完成标志：</a:t>
            </a:r>
            <a:pPr algn="ctr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完成一次"业务导向的HR汇报"，并收到业务总监的实质性反馈。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93790" y="6881932"/>
            <a:ext cx="13042821" cy="648414"/>
          </a:xfrm>
          <a:prstGeom prst="roundRect">
            <a:avLst>
              <a:gd name="adj" fmla="val 3903"/>
            </a:avLst>
          </a:prstGeom>
          <a:solidFill>
            <a:srgbClr val="B6FCB8"/>
          </a:solidFill>
          <a:ln/>
        </p:spPr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2382" y="7120414"/>
            <a:ext cx="210860" cy="168593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1341834" y="7067431"/>
            <a:ext cx="12326183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行动承诺 Commitment：课程结束前，每位学员请写下自己在Day 1-10阶段将要拜访的业务总监姓名，并与同伴互相监督执行。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570667"/>
            <a:ext cx="2820710" cy="348377"/>
          </a:xfrm>
          <a:prstGeom prst="roundRect">
            <a:avLst>
              <a:gd name="adj" fmla="val 6495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06899" y="627221"/>
            <a:ext cx="2594491" cy="2352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1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7 · 评估工具 ASSESSMENT TOOL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793790" y="990600"/>
            <a:ext cx="13042821" cy="17673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BP角色认知测试：三题检验你是否真的懂了</a:t>
            </a:r>
            <a:endParaRPr lang="en-US" sz="3700" dirty="0"/>
          </a:p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 Role Assessment: Three Questions to Test Your Understanding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793790" y="3026569"/>
            <a:ext cx="13042821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本测试共3题，满分30分，用于检验学员对本课核心概念的掌握程度。建议在课程结束后独立完成，再对照参考答案进行自评。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793790" y="3522226"/>
            <a:ext cx="4228148" cy="4136588"/>
          </a:xfrm>
          <a:prstGeom prst="roundRect">
            <a:avLst>
              <a:gd name="adj" fmla="val 68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6650" y="3545086"/>
            <a:ext cx="4182428" cy="565547"/>
          </a:xfrm>
          <a:prstGeom prst="roundRect">
            <a:avLst>
              <a:gd name="adj" fmla="val 150"/>
            </a:avLst>
          </a:prstGeom>
          <a:solidFill>
            <a:srgbClr val="F2EEEE"/>
          </a:solidFill>
          <a:ln/>
        </p:spPr>
      </p:sp>
      <p:sp>
        <p:nvSpPr>
          <p:cNvPr id="8" name="Text 6"/>
          <p:cNvSpPr/>
          <p:nvPr/>
        </p:nvSpPr>
        <p:spPr>
          <a:xfrm>
            <a:off x="2766417" y="3651052"/>
            <a:ext cx="282773" cy="35349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2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05126" y="4289703"/>
            <a:ext cx="3493889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题目一（10分）Why Separate SSC?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1005126" y="4691777"/>
            <a:ext cx="380547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在HR三支柱模型中，为什么要把SSC（共享服务中心）独立出去？这对HRBP的日常工作有什么解放作用？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005126" y="5681782"/>
            <a:ext cx="3805476" cy="1765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参考评分维度：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①能说明SSC集中行政工作的逻辑（规模化+自动化降低成本）；②能说明SSC使HRBP从行政事务中解放，专注于战略价值创造；③能举出至少1个HRBP因SSC而解放的具体例子（如：不再需要亲自办理入职手续，可以把时间用于参加业务战略会）。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201007" y="3522226"/>
            <a:ext cx="4228267" cy="4136588"/>
          </a:xfrm>
          <a:prstGeom prst="roundRect">
            <a:avLst>
              <a:gd name="adj" fmla="val 68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223867" y="3545086"/>
            <a:ext cx="4182547" cy="565547"/>
          </a:xfrm>
          <a:prstGeom prst="roundRect">
            <a:avLst>
              <a:gd name="adj" fmla="val 150"/>
            </a:avLst>
          </a:prstGeom>
          <a:solidFill>
            <a:srgbClr val="F2EEEE"/>
          </a:solidFill>
          <a:ln/>
        </p:spPr>
      </p:sp>
      <p:sp>
        <p:nvSpPr>
          <p:cNvPr id="14" name="Text 12"/>
          <p:cNvSpPr/>
          <p:nvPr/>
        </p:nvSpPr>
        <p:spPr>
          <a:xfrm>
            <a:off x="7173754" y="3651052"/>
            <a:ext cx="282773" cy="35349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2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412343" y="4289703"/>
            <a:ext cx="3805595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题目二（10分）Order-Taker vs Diagnostician</a:t>
            </a:r>
            <a:endParaRPr lang="en-US" sz="1850" dirty="0"/>
          </a:p>
        </p:txBody>
      </p:sp>
      <p:sp>
        <p:nvSpPr>
          <p:cNvPr id="16" name="Text 14"/>
          <p:cNvSpPr/>
          <p:nvPr/>
        </p:nvSpPr>
        <p:spPr>
          <a:xfrm>
            <a:off x="5412343" y="4986457"/>
            <a:ext cx="3805595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什么是HRBP的"接单员"思维？请举一个例子，说明如何将"接单员"思维转化为"诊断师"思维。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5412343" y="5976461"/>
            <a:ext cx="3805595" cy="14710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参考评分维度：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①准确定义"接单员"（业务说什么就做什么，不质疑需求合理性）；②举出具体场景（如招聘、调薪、培训等）；③完整说明诊断师如何通过提问、分析，给出更优解，而不是直接执行原始需求。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9608344" y="3522226"/>
            <a:ext cx="4228148" cy="4136588"/>
          </a:xfrm>
          <a:prstGeom prst="roundRect">
            <a:avLst>
              <a:gd name="adj" fmla="val 684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631204" y="3545086"/>
            <a:ext cx="4182428" cy="565547"/>
          </a:xfrm>
          <a:prstGeom prst="roundRect">
            <a:avLst>
              <a:gd name="adj" fmla="val 150"/>
            </a:avLst>
          </a:prstGeom>
          <a:solidFill>
            <a:srgbClr val="F2EEEE"/>
          </a:solidFill>
          <a:ln/>
        </p:spPr>
      </p:sp>
      <p:sp>
        <p:nvSpPr>
          <p:cNvPr id="20" name="Text 18"/>
          <p:cNvSpPr/>
          <p:nvPr/>
        </p:nvSpPr>
        <p:spPr>
          <a:xfrm>
            <a:off x="11580971" y="3651052"/>
            <a:ext cx="282773" cy="35349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200"/>
              </a:lnSpc>
              <a:buNone/>
            </a:pPr>
            <a:r>
              <a:rPr lang="en-US" sz="22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9819680" y="4289703"/>
            <a:ext cx="3805476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题目三（10分）Why Understand Profit Models?</a:t>
            </a:r>
            <a:endParaRPr lang="en-US" sz="1850" dirty="0"/>
          </a:p>
        </p:txBody>
      </p:sp>
      <p:sp>
        <p:nvSpPr>
          <p:cNvPr id="22" name="Text 20"/>
          <p:cNvSpPr/>
          <p:nvPr/>
        </p:nvSpPr>
        <p:spPr>
          <a:xfrm>
            <a:off x="9819680" y="4986457"/>
            <a:ext cx="380547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为什么HRBP必须懂公司的"盈利模式"？如果不了解业务是怎么赚钱的，在制定绩效考核时会犯什么致命错误？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9819680" y="5976461"/>
            <a:ext cx="3805476" cy="1176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参考评分维度：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①能解释盈利模式与绩效导向的关系；②能举出"奖励错误的英雄"的典型案例（如打印机公司案例）；③能说明如何通过了解利润区来正确设计绩效激励方向。</a:t>
            </a:r>
            <a:endParaRPr lang="en-US" sz="14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61035"/>
            <a:ext cx="2866192" cy="363617"/>
          </a:xfrm>
          <a:prstGeom prst="roundRect">
            <a:avLst>
              <a:gd name="adj" fmla="val 622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519" y="725210"/>
            <a:ext cx="2624733" cy="2352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1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8 · 讲师指引 FACILITATOR NOTES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793790" y="1096208"/>
            <a:ext cx="12237244" cy="11782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讲师注意事项：如何让学员真正被"击中"</a:t>
            </a:r>
            <a:endParaRPr lang="en-US" sz="3700" dirty="0"/>
          </a:p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Facilitator Guide: How to Make the Learning Land with Impact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793790" y="2722126"/>
            <a:ext cx="3640098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核心视角扭转 Core Perspective Reset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793790" y="3195876"/>
            <a:ext cx="696646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本课最重要的讲师任务，是帮助学员彻底扭转一个极度扭曲的认知：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"BP不是HR派到业务的监工，而是业务派到HR体系的代表。"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93790" y="3945493"/>
            <a:ext cx="696646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大多数新晋HRBP内心深处仍然认为自己的"委托方"是HR部门，"服务对象"是业务。这个定位是致命错误。正确的定位是：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BP的存在意义来自业务，BP的价值由业务来评判。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793790" y="4989314"/>
            <a:ext cx="696646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建议讲师在开场时直接抛出"张总大怒：滚！"的场景，让学员先感受强烈的情感冲击，再引入理论框架，效果远好于先讲理论再举例。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793790" y="5756791"/>
            <a:ext cx="3424714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练习引导要点 Exercise Facilitation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793790" y="6230541"/>
            <a:ext cx="6966466" cy="1176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在"翻译HR语言"练习中，如果学员给出的翻译仍然是温和的、礼貌的描述，讲师要主动推进：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"更狠一点！这个数字能让张总坐不住吗？能让他感到心痛吗？"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要鼓励学员使用"损失了多少钱、被竞品抢走了多少单、造成了多少个客户投诉"这样极其具体的业务语言。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7933" y="2722126"/>
            <a:ext cx="2796897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时间分配建议 Timing Guide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8227933" y="3195876"/>
            <a:ext cx="5616178" cy="1721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开场 + PART 1-2：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15分钟（三支柱理论+破冰场景）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3 业务洞察力：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20分钟（重点：盈利模式三问）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4 四大转身：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15分钟（重点：对比案例）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练习1 语言翻译：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20分钟（小组讨论+全班分享）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练习2 角色扮演：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20分钟（两人一组+全班复盘）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8227933" y="5096470"/>
            <a:ext cx="4333994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常见学员抵抗点 Common Resistance Points</a:t>
            </a:r>
            <a:endParaRPr lang="en-US" sz="1850" dirty="0"/>
          </a:p>
        </p:txBody>
      </p:sp>
      <p:sp>
        <p:nvSpPr>
          <p:cNvPr id="14" name="Text 12"/>
          <p:cNvSpPr/>
          <p:nvPr/>
        </p:nvSpPr>
        <p:spPr>
          <a:xfrm>
            <a:off x="8227933" y="5570220"/>
            <a:ext cx="5616178" cy="18904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"我们公司业务根本不让HR介入"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引导：那说明你还没建立信任，第一步是用业务语言说话，而不是要求业务"开放"。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"诊断师方案太理想化"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引导：从小处开始，先在一个业务总监面前证明价值，再逐步扩展影响力。</a:t>
            </a:r>
            <a:endParaRPr lang="en-US" sz="1450" dirty="0"/>
          </a:p>
          <a:p>
            <a:pPr algn="l" marL="342900" indent="-342900">
              <a:lnSpc>
                <a:spcPts val="2300"/>
              </a:lnSpc>
              <a:buSzPct val="100000"/>
              <a:buChar char="•"/>
            </a:pPr>
            <a:r>
              <a:rPr lang="en-US" sz="14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"我懂业务，但老板不支持我做BP"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→ 引导：用30天行动计划的结果说话，数据是最好的授权工具。</a:t>
            </a:r>
            <a:endParaRPr lang="en-US" sz="14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41390"/>
            <a:ext cx="2092762" cy="300990"/>
          </a:xfrm>
          <a:prstGeom prst="roundRect">
            <a:avLst>
              <a:gd name="adj" fmla="val 6726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894993" y="691991"/>
            <a:ext cx="1890355" cy="1997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延伸思考 EXTENDED THINKING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999649"/>
            <a:ext cx="9388435" cy="10541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HRBP成熟度模型：你在哪个阶段？</a:t>
            </a:r>
            <a:endParaRPr lang="en-US" sz="330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 Maturity Model: Where Are You on the Journey?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93790" y="2268855"/>
            <a:ext cx="1304282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HRBP的成长不是一蹴而就的。以下成熟度模型帮助学员进行自我定位，并明确下一步的发展方向。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93790" y="2679740"/>
            <a:ext cx="1630323" cy="936308"/>
          </a:xfrm>
          <a:prstGeom prst="roundRect">
            <a:avLst>
              <a:gd name="adj" fmla="val 2703"/>
            </a:avLst>
          </a:prstGeom>
          <a:solidFill>
            <a:srgbClr val="F2EEEE"/>
          </a:solidFill>
          <a:ln/>
        </p:spPr>
      </p:sp>
      <p:sp>
        <p:nvSpPr>
          <p:cNvPr id="7" name="Text 5"/>
          <p:cNvSpPr/>
          <p:nvPr/>
        </p:nvSpPr>
        <p:spPr>
          <a:xfrm>
            <a:off x="1490305" y="2999661"/>
            <a:ext cx="237173" cy="29646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1850" dirty="0"/>
          </a:p>
        </p:txBody>
      </p:sp>
      <p:sp>
        <p:nvSpPr>
          <p:cNvPr id="8" name="Text 6"/>
          <p:cNvSpPr/>
          <p:nvPr/>
        </p:nvSpPr>
        <p:spPr>
          <a:xfrm>
            <a:off x="2592705" y="2848332"/>
            <a:ext cx="4003953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Level 1：行政执行者 Administrative Executor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2592705" y="3197781"/>
            <a:ext cx="5113377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主要工作是处理HR事务和行政支持。业务感知度低，被动响应需求。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508409" y="3606522"/>
            <a:ext cx="11243905" cy="11430"/>
          </a:xfrm>
          <a:prstGeom prst="roundRect">
            <a:avLst>
              <a:gd name="adj" fmla="val 221395"/>
            </a:avLst>
          </a:prstGeom>
          <a:solidFill>
            <a:srgbClr val="D8D4D4"/>
          </a:solidFill>
          <a:ln/>
        </p:spPr>
      </p:sp>
      <p:sp>
        <p:nvSpPr>
          <p:cNvPr id="11" name="Shape 9"/>
          <p:cNvSpPr/>
          <p:nvPr/>
        </p:nvSpPr>
        <p:spPr>
          <a:xfrm>
            <a:off x="793790" y="3700343"/>
            <a:ext cx="3260646" cy="936308"/>
          </a:xfrm>
          <a:prstGeom prst="roundRect">
            <a:avLst>
              <a:gd name="adj" fmla="val 2703"/>
            </a:avLst>
          </a:prstGeom>
          <a:solidFill>
            <a:srgbClr val="F2EEEE"/>
          </a:solidFill>
          <a:ln/>
        </p:spPr>
      </p:sp>
      <p:sp>
        <p:nvSpPr>
          <p:cNvPr id="12" name="Text 10"/>
          <p:cNvSpPr/>
          <p:nvPr/>
        </p:nvSpPr>
        <p:spPr>
          <a:xfrm>
            <a:off x="2305526" y="4020264"/>
            <a:ext cx="237173" cy="29646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1850" dirty="0"/>
          </a:p>
        </p:txBody>
      </p:sp>
      <p:sp>
        <p:nvSpPr>
          <p:cNvPr id="13" name="Text 11"/>
          <p:cNvSpPr/>
          <p:nvPr/>
        </p:nvSpPr>
        <p:spPr>
          <a:xfrm>
            <a:off x="4223028" y="3868936"/>
            <a:ext cx="3319820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Level 2：服务提供者 Service Provider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4223028" y="4218384"/>
            <a:ext cx="6349008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能够响应业务需求，提供标准HR服务。开始建立业务关系，但仍以HR专业视角为主。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138732" y="4627126"/>
            <a:ext cx="9613583" cy="11430"/>
          </a:xfrm>
          <a:prstGeom prst="roundRect">
            <a:avLst>
              <a:gd name="adj" fmla="val 221395"/>
            </a:avLst>
          </a:prstGeom>
          <a:solidFill>
            <a:srgbClr val="D8D4D4"/>
          </a:solidFill>
          <a:ln/>
        </p:spPr>
      </p:sp>
      <p:sp>
        <p:nvSpPr>
          <p:cNvPr id="16" name="Shape 14"/>
          <p:cNvSpPr/>
          <p:nvPr/>
        </p:nvSpPr>
        <p:spPr>
          <a:xfrm>
            <a:off x="793790" y="4720947"/>
            <a:ext cx="4890968" cy="936308"/>
          </a:xfrm>
          <a:prstGeom prst="roundRect">
            <a:avLst>
              <a:gd name="adj" fmla="val 2703"/>
            </a:avLst>
          </a:prstGeom>
          <a:solidFill>
            <a:srgbClr val="F2EEEE"/>
          </a:solidFill>
          <a:ln/>
        </p:spPr>
      </p:sp>
      <p:sp>
        <p:nvSpPr>
          <p:cNvPr id="17" name="Text 15"/>
          <p:cNvSpPr/>
          <p:nvPr/>
        </p:nvSpPr>
        <p:spPr>
          <a:xfrm>
            <a:off x="3120628" y="5040868"/>
            <a:ext cx="237173" cy="29646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1850" dirty="0"/>
          </a:p>
        </p:txBody>
      </p:sp>
      <p:sp>
        <p:nvSpPr>
          <p:cNvPr id="18" name="Text 16"/>
          <p:cNvSpPr/>
          <p:nvPr/>
        </p:nvSpPr>
        <p:spPr>
          <a:xfrm>
            <a:off x="5853351" y="4889540"/>
            <a:ext cx="3590449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Level 3：业务支持者 Business Supporter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5853351" y="5238988"/>
            <a:ext cx="7023378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能够理解业务目标，将HR工作与业务结果挂钩。开始主动提出HR解决方案，但仍以支持为主。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769054" y="5647730"/>
            <a:ext cx="7983260" cy="11430"/>
          </a:xfrm>
          <a:prstGeom prst="roundRect">
            <a:avLst>
              <a:gd name="adj" fmla="val 221395"/>
            </a:avLst>
          </a:prstGeom>
          <a:solidFill>
            <a:srgbClr val="D8D4D4"/>
          </a:solidFill>
          <a:ln/>
        </p:spPr>
      </p:sp>
      <p:sp>
        <p:nvSpPr>
          <p:cNvPr id="21" name="Shape 19"/>
          <p:cNvSpPr/>
          <p:nvPr/>
        </p:nvSpPr>
        <p:spPr>
          <a:xfrm>
            <a:off x="793790" y="5741551"/>
            <a:ext cx="6521410" cy="1185982"/>
          </a:xfrm>
          <a:prstGeom prst="roundRect">
            <a:avLst>
              <a:gd name="adj" fmla="val 2134"/>
            </a:avLst>
          </a:prstGeom>
          <a:solidFill>
            <a:srgbClr val="F2EEEE"/>
          </a:solidFill>
          <a:ln/>
        </p:spPr>
      </p:sp>
      <p:sp>
        <p:nvSpPr>
          <p:cNvPr id="22" name="Text 20"/>
          <p:cNvSpPr/>
          <p:nvPr/>
        </p:nvSpPr>
        <p:spPr>
          <a:xfrm>
            <a:off x="3935849" y="6186249"/>
            <a:ext cx="237173" cy="29646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27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4</a:t>
            </a:r>
            <a:endParaRPr lang="en-US" sz="1850" dirty="0"/>
          </a:p>
        </p:txBody>
      </p:sp>
      <p:sp>
        <p:nvSpPr>
          <p:cNvPr id="23" name="Text 21"/>
          <p:cNvSpPr/>
          <p:nvPr/>
        </p:nvSpPr>
        <p:spPr>
          <a:xfrm>
            <a:off x="7483792" y="5910143"/>
            <a:ext cx="3178254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Level 4：战略伙伴 Strategic Partner</a:t>
            </a:r>
            <a:endParaRPr lang="en-US" sz="1650" dirty="0"/>
          </a:p>
        </p:txBody>
      </p:sp>
      <p:sp>
        <p:nvSpPr>
          <p:cNvPr id="24" name="Text 22"/>
          <p:cNvSpPr/>
          <p:nvPr/>
        </p:nvSpPr>
        <p:spPr>
          <a:xfrm>
            <a:off x="7483792" y="6259592"/>
            <a:ext cx="6184225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深度理解业务模式，以"帮业务赢"为核心目标，能够预判组织风险，主动提出超越业务预期的解决方案，被业务总监视为不可或缺的"政委"。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93790" y="7088743"/>
            <a:ext cx="13042821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大多数HRBP处于Level 1-2，本课程的目标是帮助你迈向Level 3，并规划通往Level 4的路径。</a:t>
            </a:r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真正的战略伙伴不是被任命的，而是被业务"逼"出来的——他们用实际价值赢得了在战略桌前的一席之地。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87229"/>
            <a:ext cx="2878217" cy="363617"/>
          </a:xfrm>
          <a:prstGeom prst="roundRect">
            <a:avLst>
              <a:gd name="adj" fmla="val 622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519" y="751403"/>
            <a:ext cx="2636758" cy="23526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1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常见误区 COMMON MISCONCEPTIONS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793790" y="1122402"/>
            <a:ext cx="6015038" cy="11782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HRBP的五大认知陷阱</a:t>
            </a:r>
            <a:endParaRPr lang="en-US" sz="3700" dirty="0"/>
          </a:p>
          <a:p>
            <a:pPr algn="l" indent="0" marL="0">
              <a:lnSpc>
                <a:spcPts val="4600"/>
              </a:lnSpc>
              <a:buNone/>
            </a:pPr>
            <a:r>
              <a:rPr lang="en-US" sz="37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Five Cognitive Traps for HRBPs</a:t>
            </a:r>
            <a:endParaRPr lang="en-US" sz="3700" dirty="0"/>
          </a:p>
        </p:txBody>
      </p:sp>
      <p:sp>
        <p:nvSpPr>
          <p:cNvPr id="5" name="Text 3"/>
          <p:cNvSpPr/>
          <p:nvPr/>
        </p:nvSpPr>
        <p:spPr>
          <a:xfrm>
            <a:off x="793790" y="2569250"/>
            <a:ext cx="13042821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在实践中，许多HRBP即使接受了培训，仍然会反复跌入以下几个思维陷阱。提前识别这些陷阱，是避免走弯路的最有效方式。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793790" y="3064907"/>
            <a:ext cx="6431875" cy="2296239"/>
          </a:xfrm>
          <a:prstGeom prst="roundRect">
            <a:avLst>
              <a:gd name="adj" fmla="val 4779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0930" y="3064907"/>
            <a:ext cx="91440" cy="2296239"/>
          </a:xfrm>
          <a:prstGeom prst="roundRect">
            <a:avLst>
              <a:gd name="adj" fmla="val 30930"/>
            </a:avLst>
          </a:prstGeom>
          <a:solidFill>
            <a:srgbClr val="2150FE"/>
          </a:solidFill>
          <a:ln/>
        </p:spPr>
      </p:sp>
      <p:sp>
        <p:nvSpPr>
          <p:cNvPr id="8" name="Text 6"/>
          <p:cNvSpPr/>
          <p:nvPr/>
        </p:nvSpPr>
        <p:spPr>
          <a:xfrm>
            <a:off x="1073706" y="3276243"/>
            <a:ext cx="5940623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陷阱一：把"懂业务"等于"会做业务" Trap 1: Confusing "Understanding Business" with "Doing Business"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1073706" y="3972997"/>
            <a:ext cx="5940623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HRBP不需要成为业务专家，但必须能听懂业务语言、理解业务逻辑。你不需要会写代码，但要知道研发团队的核心瓶颈是什么；你不需要去跑销售，但要知道为什么某个客户群体的转化率在下降。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7404735" y="3064907"/>
            <a:ext cx="6431875" cy="2296239"/>
          </a:xfrm>
          <a:prstGeom prst="roundRect">
            <a:avLst>
              <a:gd name="adj" fmla="val 4779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81875" y="3064907"/>
            <a:ext cx="91440" cy="2296239"/>
          </a:xfrm>
          <a:prstGeom prst="roundRect">
            <a:avLst>
              <a:gd name="adj" fmla="val 30930"/>
            </a:avLst>
          </a:prstGeom>
          <a:solidFill>
            <a:srgbClr val="2150FE"/>
          </a:solidFill>
          <a:ln/>
        </p:spPr>
      </p:sp>
      <p:sp>
        <p:nvSpPr>
          <p:cNvPr id="12" name="Text 10"/>
          <p:cNvSpPr/>
          <p:nvPr/>
        </p:nvSpPr>
        <p:spPr>
          <a:xfrm>
            <a:off x="7684651" y="3276243"/>
            <a:ext cx="5940623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陷阱二：把"参加业务会议"等于"参与业务决策" Trap 2: Presence ≠ Participation</a:t>
            </a:r>
            <a:endParaRPr lang="en-US" sz="1850" dirty="0"/>
          </a:p>
        </p:txBody>
      </p:sp>
      <p:sp>
        <p:nvSpPr>
          <p:cNvPr id="13" name="Text 11"/>
          <p:cNvSpPr/>
          <p:nvPr/>
        </p:nvSpPr>
        <p:spPr>
          <a:xfrm>
            <a:off x="7684651" y="3972997"/>
            <a:ext cx="5940623" cy="1176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坐在业务会议室里不等于你在发挥作用。如果你在会议上全程沉默，或者只在最后5分钟说"HR这边没有问题"，你的存在就是一个摆设。真正的参与，是在会议前做了功课，在关键节点提出有建设性的"人的问题"视角。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93790" y="5540216"/>
            <a:ext cx="6431875" cy="2002036"/>
          </a:xfrm>
          <a:prstGeom prst="roundRect">
            <a:avLst>
              <a:gd name="adj" fmla="val 5481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0930" y="5540216"/>
            <a:ext cx="91440" cy="2002036"/>
          </a:xfrm>
          <a:prstGeom prst="roundRect">
            <a:avLst>
              <a:gd name="adj" fmla="val 30930"/>
            </a:avLst>
          </a:prstGeom>
          <a:solidFill>
            <a:srgbClr val="2150FE"/>
          </a:solidFill>
          <a:ln/>
        </p:spPr>
      </p:sp>
      <p:sp>
        <p:nvSpPr>
          <p:cNvPr id="16" name="Text 14"/>
          <p:cNvSpPr/>
          <p:nvPr/>
        </p:nvSpPr>
        <p:spPr>
          <a:xfrm>
            <a:off x="1073706" y="5751552"/>
            <a:ext cx="5940623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陷阱三：把"与业务关系好"等于"被业务信任" Trap 3: Rapport ≠ Trust</a:t>
            </a:r>
            <a:endParaRPr lang="en-US" sz="1850" dirty="0"/>
          </a:p>
        </p:txBody>
      </p:sp>
      <p:sp>
        <p:nvSpPr>
          <p:cNvPr id="17" name="Text 15"/>
          <p:cNvSpPr/>
          <p:nvPr/>
        </p:nvSpPr>
        <p:spPr>
          <a:xfrm>
            <a:off x="1073706" y="6448306"/>
            <a:ext cx="5940623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和业务总监吃饭喝酒、关系融洽，不等于他信任你的专业判断。真正的信任来自于：你说的话被证明是对的，你给的建议帮助业务解决了真实问题。没有专业价值支撑的"关系"，只是脆弱的客气。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7404735" y="5540216"/>
            <a:ext cx="6431875" cy="2002036"/>
          </a:xfrm>
          <a:prstGeom prst="roundRect">
            <a:avLst>
              <a:gd name="adj" fmla="val 5481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81875" y="5540216"/>
            <a:ext cx="91440" cy="2002036"/>
          </a:xfrm>
          <a:prstGeom prst="roundRect">
            <a:avLst>
              <a:gd name="adj" fmla="val 30930"/>
            </a:avLst>
          </a:prstGeom>
          <a:solidFill>
            <a:srgbClr val="2150FE"/>
          </a:solidFill>
          <a:ln/>
        </p:spPr>
      </p:sp>
      <p:sp>
        <p:nvSpPr>
          <p:cNvPr id="20" name="Text 18"/>
          <p:cNvSpPr/>
          <p:nvPr/>
        </p:nvSpPr>
        <p:spPr>
          <a:xfrm>
            <a:off x="7684651" y="5751552"/>
            <a:ext cx="5940623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陷阱四：把"执行高层指令"等于"战略工作" Trap 4: Executing Orders ≠ Strategic Work</a:t>
            </a:r>
            <a:endParaRPr lang="en-US" sz="1850" dirty="0"/>
          </a:p>
        </p:txBody>
      </p:sp>
      <p:sp>
        <p:nvSpPr>
          <p:cNvPr id="21" name="Text 19"/>
          <p:cNvSpPr/>
          <p:nvPr/>
        </p:nvSpPr>
        <p:spPr>
          <a:xfrm>
            <a:off x="7684651" y="6448306"/>
            <a:ext cx="5940623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帮高层推行人力资源政策，不等于你在做战略性的HRBP工作。战略性工作是指：你主动识别了一个组织风险，并在它爆发之前提出了解决方案。被动执行命令，只是高级版的"接单员"。</a:t>
            </a:r>
            <a:endParaRPr lang="en-US" sz="14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1407" y="714732"/>
            <a:ext cx="2052637" cy="317540"/>
          </a:xfrm>
          <a:prstGeom prst="roundRect">
            <a:avLst>
              <a:gd name="adj" fmla="val 6645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886897" y="767477"/>
            <a:ext cx="1841659" cy="212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1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课程总结 COURSE SUMMARY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81407" y="1094542"/>
            <a:ext cx="8596074" cy="10989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核心要点回顾：带走这五件武器</a:t>
            </a:r>
            <a:endParaRPr lang="en-US" sz="3450" dirty="0"/>
          </a:p>
          <a:p>
            <a:pPr algn="l" indent="0" marL="0">
              <a:lnSpc>
                <a:spcPts val="4300"/>
              </a:lnSpc>
              <a:buNone/>
            </a:pPr>
            <a:r>
              <a:rPr lang="en-US" sz="34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Key Takeaways: Five Weapons to Take with You</a:t>
            </a:r>
            <a:endParaRPr lang="en-US" sz="3450" dirty="0"/>
          </a:p>
        </p:txBody>
      </p:sp>
      <p:sp>
        <p:nvSpPr>
          <p:cNvPr id="5" name="Shape 3"/>
          <p:cNvSpPr/>
          <p:nvPr/>
        </p:nvSpPr>
        <p:spPr>
          <a:xfrm>
            <a:off x="781407" y="2427089"/>
            <a:ext cx="4251960" cy="2208014"/>
          </a:xfrm>
          <a:prstGeom prst="roundRect">
            <a:avLst>
              <a:gd name="adj" fmla="val 1195"/>
            </a:avLst>
          </a:prstGeom>
          <a:solidFill>
            <a:srgbClr val="F2EEEE"/>
          </a:solidFill>
          <a:ln/>
        </p:spPr>
      </p:sp>
      <p:sp>
        <p:nvSpPr>
          <p:cNvPr id="6" name="Shape 4"/>
          <p:cNvSpPr/>
          <p:nvPr/>
        </p:nvSpPr>
        <p:spPr>
          <a:xfrm>
            <a:off x="957143" y="2602825"/>
            <a:ext cx="527447" cy="527447"/>
          </a:xfrm>
          <a:prstGeom prst="roundRect">
            <a:avLst>
              <a:gd name="adj" fmla="val 17334605"/>
            </a:avLst>
          </a:prstGeom>
          <a:solidFill>
            <a:srgbClr val="2150FE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02162" y="2747843"/>
            <a:ext cx="237292" cy="23729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57143" y="3286006"/>
            <a:ext cx="3900488" cy="5493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武器一：三支柱框架 Three-Pillar Framework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957143" y="3928824"/>
            <a:ext cx="3900488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SSC解放双手，COE提供弹药，HRBP冲锋陷阵。清楚自己在三支柱中的位置，才能正确分配精力。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5189101" y="2427089"/>
            <a:ext cx="4252079" cy="2208014"/>
          </a:xfrm>
          <a:prstGeom prst="roundRect">
            <a:avLst>
              <a:gd name="adj" fmla="val 1195"/>
            </a:avLst>
          </a:prstGeom>
          <a:solidFill>
            <a:srgbClr val="F2EEEE"/>
          </a:solidFill>
          <a:ln/>
        </p:spPr>
      </p:sp>
      <p:sp>
        <p:nvSpPr>
          <p:cNvPr id="11" name="Shape 8"/>
          <p:cNvSpPr/>
          <p:nvPr/>
        </p:nvSpPr>
        <p:spPr>
          <a:xfrm>
            <a:off x="5364837" y="2602825"/>
            <a:ext cx="527447" cy="527447"/>
          </a:xfrm>
          <a:prstGeom prst="roundRect">
            <a:avLst>
              <a:gd name="adj" fmla="val 17334605"/>
            </a:avLst>
          </a:prstGeom>
          <a:solidFill>
            <a:srgbClr val="2150FE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09855" y="2747843"/>
            <a:ext cx="237292" cy="23729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64837" y="3286006"/>
            <a:ext cx="3571042" cy="2746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武器二：三大望远镜 Three Telescopes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5364837" y="3654147"/>
            <a:ext cx="3900607" cy="7958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看战略（盈利模式）、看客户（真实需求）、看竞品（组织差距）。这三个视角，是BP与普通HR的根本区别。</a:t>
            </a:r>
            <a:endParaRPr lang="en-US" sz="1350" dirty="0"/>
          </a:p>
        </p:txBody>
      </p:sp>
      <p:sp>
        <p:nvSpPr>
          <p:cNvPr id="15" name="Shape 11"/>
          <p:cNvSpPr/>
          <p:nvPr/>
        </p:nvSpPr>
        <p:spPr>
          <a:xfrm>
            <a:off x="9596914" y="2427089"/>
            <a:ext cx="4252079" cy="2208014"/>
          </a:xfrm>
          <a:prstGeom prst="roundRect">
            <a:avLst>
              <a:gd name="adj" fmla="val 1195"/>
            </a:avLst>
          </a:prstGeom>
          <a:solidFill>
            <a:srgbClr val="F2EEEE"/>
          </a:solidFill>
          <a:ln/>
        </p:spPr>
      </p:sp>
      <p:sp>
        <p:nvSpPr>
          <p:cNvPr id="16" name="Shape 12"/>
          <p:cNvSpPr/>
          <p:nvPr/>
        </p:nvSpPr>
        <p:spPr>
          <a:xfrm>
            <a:off x="9772650" y="2602825"/>
            <a:ext cx="527447" cy="527447"/>
          </a:xfrm>
          <a:prstGeom prst="roundRect">
            <a:avLst>
              <a:gd name="adj" fmla="val 17334605"/>
            </a:avLst>
          </a:prstGeom>
          <a:solidFill>
            <a:srgbClr val="2150FE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17668" y="2747843"/>
            <a:ext cx="237292" cy="23729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772650" y="3286006"/>
            <a:ext cx="3900607" cy="5493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武器三：诊断师思维 Diagnostician Mindset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9772650" y="3928824"/>
            <a:ext cx="3900607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永远追问"需求背后的真实问题是什么"，敢于质疑原始需求，给出超越业务预期的解决方案。</a:t>
            </a:r>
            <a:endParaRPr lang="en-US" sz="1350" dirty="0"/>
          </a:p>
        </p:txBody>
      </p:sp>
      <p:sp>
        <p:nvSpPr>
          <p:cNvPr id="20" name="Shape 15"/>
          <p:cNvSpPr/>
          <p:nvPr/>
        </p:nvSpPr>
        <p:spPr>
          <a:xfrm>
            <a:off x="781407" y="4790837"/>
            <a:ext cx="6455926" cy="1933337"/>
          </a:xfrm>
          <a:prstGeom prst="roundRect">
            <a:avLst>
              <a:gd name="adj" fmla="val 1364"/>
            </a:avLst>
          </a:prstGeom>
          <a:solidFill>
            <a:srgbClr val="F2EEEE"/>
          </a:solidFill>
          <a:ln/>
        </p:spPr>
      </p:sp>
      <p:sp>
        <p:nvSpPr>
          <p:cNvPr id="21" name="Shape 16"/>
          <p:cNvSpPr/>
          <p:nvPr/>
        </p:nvSpPr>
        <p:spPr>
          <a:xfrm>
            <a:off x="957143" y="4966573"/>
            <a:ext cx="527447" cy="527447"/>
          </a:xfrm>
          <a:prstGeom prst="roundRect">
            <a:avLst>
              <a:gd name="adj" fmla="val 17334605"/>
            </a:avLst>
          </a:prstGeom>
          <a:solidFill>
            <a:srgbClr val="2150FE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02162" y="5111591"/>
            <a:ext cx="237292" cy="23729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57143" y="5649754"/>
            <a:ext cx="5064443" cy="2746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武器四：业务语言翻译 Business Language Translation</a:t>
            </a:r>
            <a:endParaRPr lang="en-US" sz="1700" dirty="0"/>
          </a:p>
        </p:txBody>
      </p:sp>
      <p:sp>
        <p:nvSpPr>
          <p:cNvPr id="24" name="Text 18"/>
          <p:cNvSpPr/>
          <p:nvPr/>
        </p:nvSpPr>
        <p:spPr>
          <a:xfrm>
            <a:off x="957143" y="6017895"/>
            <a:ext cx="6104453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把每一个HR指标翻译成业务数字（钱、时间、客户、竞争对手）。没有业务影响量化的HR汇报，等于没有汇报。</a:t>
            </a:r>
            <a:endParaRPr lang="en-US" sz="1350" dirty="0"/>
          </a:p>
        </p:txBody>
      </p:sp>
      <p:sp>
        <p:nvSpPr>
          <p:cNvPr id="25" name="Shape 19"/>
          <p:cNvSpPr/>
          <p:nvPr/>
        </p:nvSpPr>
        <p:spPr>
          <a:xfrm>
            <a:off x="7393067" y="4790837"/>
            <a:ext cx="6455926" cy="1933337"/>
          </a:xfrm>
          <a:prstGeom prst="roundRect">
            <a:avLst>
              <a:gd name="adj" fmla="val 1364"/>
            </a:avLst>
          </a:prstGeom>
          <a:solidFill>
            <a:srgbClr val="F2EEEE"/>
          </a:solidFill>
          <a:ln/>
        </p:spPr>
      </p:sp>
      <p:sp>
        <p:nvSpPr>
          <p:cNvPr id="26" name="Shape 20"/>
          <p:cNvSpPr/>
          <p:nvPr/>
        </p:nvSpPr>
        <p:spPr>
          <a:xfrm>
            <a:off x="7568803" y="4966573"/>
            <a:ext cx="527447" cy="527447"/>
          </a:xfrm>
          <a:prstGeom prst="roundRect">
            <a:avLst>
              <a:gd name="adj" fmla="val 17334605"/>
            </a:avLst>
          </a:prstGeom>
          <a:solidFill>
            <a:srgbClr val="2150FE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713821" y="5111591"/>
            <a:ext cx="237292" cy="23729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568803" y="5649754"/>
            <a:ext cx="4018240" cy="2746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武器五：30天行动计划 30-Day Action Plan</a:t>
            </a:r>
            <a:endParaRPr lang="en-US" sz="1700" dirty="0"/>
          </a:p>
        </p:txBody>
      </p:sp>
      <p:sp>
        <p:nvSpPr>
          <p:cNvPr id="29" name="Text 22"/>
          <p:cNvSpPr/>
          <p:nvPr/>
        </p:nvSpPr>
        <p:spPr>
          <a:xfrm>
            <a:off x="7568803" y="6017895"/>
            <a:ext cx="6104453" cy="530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业务解码（Day 1-10）→ 影子观察（Day 11-20）→ 业务导向汇报（Day 21-30）。知识只有行动才能变现。</a:t>
            </a:r>
            <a:endParaRPr lang="en-US" sz="1350" dirty="0"/>
          </a:p>
        </p:txBody>
      </p:sp>
      <p:sp>
        <p:nvSpPr>
          <p:cNvPr id="30" name="Text 23"/>
          <p:cNvSpPr/>
          <p:nvPr/>
        </p:nvSpPr>
        <p:spPr>
          <a:xfrm>
            <a:off x="1045131" y="7074456"/>
            <a:ext cx="12803862" cy="2652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3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一个真正的HRBP，当业务总监遇到困难时，会想到主动打电话给你求助——而不是害怕你来"添麻烦"。这就是成为战略伙伴的终极检验标准。</a:t>
            </a:r>
            <a:endParaRPr lang="en-US" sz="1350" dirty="0"/>
          </a:p>
        </p:txBody>
      </p:sp>
      <p:sp>
        <p:nvSpPr>
          <p:cNvPr id="31" name="Shape 24"/>
          <p:cNvSpPr/>
          <p:nvPr/>
        </p:nvSpPr>
        <p:spPr>
          <a:xfrm>
            <a:off x="781407" y="6899315"/>
            <a:ext cx="22860" cy="615553"/>
          </a:xfrm>
          <a:prstGeom prst="rect">
            <a:avLst/>
          </a:prstGeom>
          <a:solidFill>
            <a:srgbClr val="2150FE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402913"/>
            <a:ext cx="2687479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1470065"/>
            <a:ext cx="2434114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1 · 学习地图 LEARNING MAP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870591"/>
            <a:ext cx="13042821" cy="18602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核心问题：HR为什么会被业务主管赶出门？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The Core Question: Why Does HR Get Thrown Out by Business Leaders?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1091446" y="4251722"/>
            <a:ext cx="12745164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当业务部门因为丢了一个大单而焦头烂额时，HRBP跑过去对销售总监说："张总，这个月的员工满意度调查表您部门还有3个人没交，麻烦催一下。" 张总大怒："滚！"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793790" y="4028480"/>
            <a:ext cx="22860" cy="1081564"/>
          </a:xfrm>
          <a:prstGeom prst="rect">
            <a:avLst/>
          </a:prstGeom>
          <a:solidFill>
            <a:srgbClr val="2150FE"/>
          </a:solidFill>
          <a:ln/>
        </p:spPr>
      </p:sp>
      <p:sp>
        <p:nvSpPr>
          <p:cNvPr id="7" name="Text 5"/>
          <p:cNvSpPr/>
          <p:nvPr/>
        </p:nvSpPr>
        <p:spPr>
          <a:xfrm>
            <a:off x="793790" y="5333286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这不是虚构的场景——这是许多企业中每天都在上演的真实故事。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很多HRBP实际上只是坐在业务部门里的"考勤专员"。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他们听不懂业务语言，看不懂财报，不了解公司的产品是怎么赚钱的。当HR无法在"帮业务赢（Help Business Win）"上提供实质支持时，HR就会沦为业务部门眼中的官僚和阻碍。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93790" y="6191607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本课程正是为了打破这一困境而设计。在接下来的90分钟里，我们将系统回答一个问题：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一个真正有价值的HRBP，究竟应该懂什么、做什么、说什么？</a:t>
            </a:r>
            <a:endParaRPr lang="en-US" sz="15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4260" y="566380"/>
            <a:ext cx="1464112" cy="291941"/>
          </a:xfrm>
          <a:prstGeom prst="roundRect">
            <a:avLst>
              <a:gd name="adj" fmla="val 6501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46773" y="621387"/>
            <a:ext cx="1259086" cy="1819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后续学习 NEXT STEPS</a:t>
            </a:r>
            <a:endParaRPr lang="en-US" sz="950" dirty="0"/>
          </a:p>
        </p:txBody>
      </p:sp>
      <p:sp>
        <p:nvSpPr>
          <p:cNvPr id="4" name="Text 2"/>
          <p:cNvSpPr/>
          <p:nvPr/>
        </p:nvSpPr>
        <p:spPr>
          <a:xfrm>
            <a:off x="744260" y="908685"/>
            <a:ext cx="11099721" cy="9884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850"/>
              </a:lnSpc>
              <a:buNone/>
            </a:pPr>
            <a:r>
              <a:rPr lang="en-US" sz="31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下一站：HRM-022 组织诊断模型应用</a:t>
            </a:r>
            <a:endParaRPr lang="en-US" sz="3100" dirty="0"/>
          </a:p>
          <a:p>
            <a:pPr algn="l" indent="0" marL="0">
              <a:lnSpc>
                <a:spcPts val="3850"/>
              </a:lnSpc>
              <a:buNone/>
            </a:pPr>
            <a:r>
              <a:rPr lang="en-US" sz="31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Next Course: HRM-022 Organizational Diagnosis Model Application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744260" y="2212062"/>
            <a:ext cx="4465796" cy="2470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本课完成后，你已经具备 After This Course, You Have</a:t>
            </a:r>
            <a:endParaRPr lang="en-US" sz="155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03553" y="2608659"/>
            <a:ext cx="237173" cy="23717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58133" y="2600801"/>
            <a:ext cx="6540460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理解了三支柱模型与HRBP的不可替代性逻辑</a:t>
            </a:r>
            <a:endParaRPr lang="en-US" sz="12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3553" y="3342918"/>
            <a:ext cx="237173" cy="237173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58133" y="3335060"/>
            <a:ext cx="6540460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掌握了业务洞察力的三大核心维度</a:t>
            </a:r>
            <a:endParaRPr lang="en-US" sz="12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3553" y="4077176"/>
            <a:ext cx="237173" cy="237173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258133" y="4069318"/>
            <a:ext cx="6540460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完成了从"接单员"到"诊断师"的角色认知转变</a:t>
            </a:r>
            <a:endParaRPr lang="en-US" sz="12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3553" y="4811435"/>
            <a:ext cx="237173" cy="237173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258133" y="4803577"/>
            <a:ext cx="6540460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拥有了一套30天可立即执行的行动计划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744260" y="5427464"/>
            <a:ext cx="3726299" cy="2470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下一课将教会你 In HRM-022, You Will Learn</a:t>
            </a:r>
            <a:endParaRPr lang="en-US" sz="1550" dirty="0"/>
          </a:p>
        </p:txBody>
      </p:sp>
      <p:sp>
        <p:nvSpPr>
          <p:cNvPr id="15" name="Text 9"/>
          <p:cNvSpPr/>
          <p:nvPr/>
        </p:nvSpPr>
        <p:spPr>
          <a:xfrm>
            <a:off x="744260" y="5800487"/>
            <a:ext cx="7054334" cy="45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当你走到业务面前、发现问题存在时，</a:t>
            </a:r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如何用系统化的组织诊断模型，将模糊的"感觉不对"转化为清晰的"问题定义"和"干预方案"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</a:t>
            </a:r>
            <a:endParaRPr lang="en-US" sz="1200" dirty="0"/>
          </a:p>
        </p:txBody>
      </p:sp>
      <p:sp>
        <p:nvSpPr>
          <p:cNvPr id="16" name="Text 10"/>
          <p:cNvSpPr/>
          <p:nvPr/>
        </p:nvSpPr>
        <p:spPr>
          <a:xfrm>
            <a:off x="744260" y="6368415"/>
            <a:ext cx="7054334" cy="45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HRM-022将引入麦肯锡7S模型、Leavitt组织变革钻石、OKR与战略对齐等诊断工具，帮助HRBP建立结构化的组织分析能力。</a:t>
            </a:r>
            <a:endParaRPr lang="en-US" sz="1200" dirty="0"/>
          </a:p>
        </p:txBody>
      </p:sp>
      <p:sp>
        <p:nvSpPr>
          <p:cNvPr id="17" name="Shape 11"/>
          <p:cNvSpPr/>
          <p:nvPr/>
        </p:nvSpPr>
        <p:spPr>
          <a:xfrm>
            <a:off x="8078153" y="2086094"/>
            <a:ext cx="5929313" cy="4850249"/>
          </a:xfrm>
          <a:prstGeom prst="roundRect">
            <a:avLst>
              <a:gd name="adj" fmla="val 489"/>
            </a:avLst>
          </a:prstGeom>
          <a:solidFill>
            <a:srgbClr val="2150FE"/>
          </a:solidFill>
          <a:ln/>
        </p:spPr>
      </p:sp>
      <p:sp>
        <p:nvSpPr>
          <p:cNvPr id="18" name="Text 12"/>
          <p:cNvSpPr/>
          <p:nvPr/>
        </p:nvSpPr>
        <p:spPr>
          <a:xfrm>
            <a:off x="8236268" y="2212062"/>
            <a:ext cx="1976914" cy="2470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课程信息 Course Info</a:t>
            </a:r>
            <a:endParaRPr lang="en-US" sz="1550" dirty="0"/>
          </a:p>
        </p:txBody>
      </p:sp>
      <p:sp>
        <p:nvSpPr>
          <p:cNvPr id="19" name="Text 13"/>
          <p:cNvSpPr/>
          <p:nvPr/>
        </p:nvSpPr>
        <p:spPr>
          <a:xfrm>
            <a:off x="8236268" y="2585085"/>
            <a:ext cx="5613082" cy="681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后续课程：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HRM-022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组织诊断模型应用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Organizational Diagnosis Model Application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8236268" y="3380303"/>
            <a:ext cx="5613082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所属模块：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模块5.1 HRBP基石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8236268" y="3720941"/>
            <a:ext cx="5613082" cy="45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建议完成时间：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本课结束后2周内，完成30天行动计划的Day 1-10，再开始HRM-022。</a:t>
            </a:r>
            <a:endParaRPr lang="en-US" sz="1200" dirty="0"/>
          </a:p>
        </p:txBody>
      </p:sp>
      <p:sp>
        <p:nvSpPr>
          <p:cNvPr id="22" name="Shape 16"/>
          <p:cNvSpPr/>
          <p:nvPr/>
        </p:nvSpPr>
        <p:spPr>
          <a:xfrm>
            <a:off x="8236268" y="4356735"/>
            <a:ext cx="5613082" cy="11787"/>
          </a:xfrm>
          <a:prstGeom prst="rect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3" name="Text 17"/>
          <p:cNvSpPr/>
          <p:nvPr/>
        </p:nvSpPr>
        <p:spPr>
          <a:xfrm>
            <a:off x="8236268" y="4549735"/>
            <a:ext cx="5613082" cy="681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课程版本：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v1.0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发布周期：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2026–2028</a:t>
            </a:r>
            <a:endParaRPr lang="en-US" sz="1200" dirty="0"/>
          </a:p>
          <a:p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课程编号：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HRM-021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744260" y="7078028"/>
            <a:ext cx="13141881" cy="585192"/>
          </a:xfrm>
          <a:prstGeom prst="roundRect">
            <a:avLst>
              <a:gd name="adj" fmla="val 4054"/>
            </a:avLst>
          </a:prstGeom>
          <a:solidFill>
            <a:srgbClr val="B6FCB8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375" y="7297341"/>
            <a:ext cx="197644" cy="158115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258133" y="7243524"/>
            <a:ext cx="12469892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记住这句话 Remember This：</a:t>
            </a:r>
            <a:pPr algn="l" indent="0" marL="0">
              <a:lnSpc>
                <a:spcPts val="175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"BP不是HR派到业务的监工，而是业务派到HR的代表。"</a:t>
            </a:r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当你真正内化了这句话，你就完成了成为战略伙伴最重要的第一步。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762482"/>
            <a:ext cx="3459956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1822013"/>
            <a:ext cx="3221831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三大学习目标 THREE LEARNING OBJECTIVES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2214920"/>
            <a:ext cx="7845147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完成本课，你将收获什么？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What Will You Gain from This Course?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793790" y="4050387"/>
            <a:ext cx="4215289" cy="2416731"/>
          </a:xfrm>
          <a:prstGeom prst="roundRect">
            <a:avLst>
              <a:gd name="adj" fmla="val 4540"/>
            </a:avLst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793790" y="4027527"/>
            <a:ext cx="4215289" cy="91440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7" name="Shape 5"/>
          <p:cNvSpPr/>
          <p:nvPr/>
        </p:nvSpPr>
        <p:spPr>
          <a:xfrm>
            <a:off x="2603778" y="3752731"/>
            <a:ext cx="595313" cy="595313"/>
          </a:xfrm>
          <a:prstGeom prst="roundRect">
            <a:avLst>
              <a:gd name="adj" fmla="val 153600"/>
            </a:avLst>
          </a:prstGeom>
          <a:solidFill>
            <a:srgbClr val="2150FE"/>
          </a:solidFill>
          <a:ln/>
        </p:spPr>
      </p:sp>
      <p:sp>
        <p:nvSpPr>
          <p:cNvPr id="8" name="Text 6"/>
          <p:cNvSpPr/>
          <p:nvPr/>
        </p:nvSpPr>
        <p:spPr>
          <a:xfrm>
            <a:off x="2782372" y="3901559"/>
            <a:ext cx="238125" cy="2976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1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1015008" y="454652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理解 Understand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1015008" y="4975741"/>
            <a:ext cx="3772853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掌握HR三支柱模型（COE / SSC / HRBP）的底座逻辑，明确HRBP在整个HR生态中的不可替代性，理解"为什么业务需要一个懂业务的HR"。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5207437" y="4050387"/>
            <a:ext cx="4215408" cy="2416731"/>
          </a:xfrm>
          <a:prstGeom prst="roundRect">
            <a:avLst>
              <a:gd name="adj" fmla="val 4540"/>
            </a:avLst>
          </a:prstGeom>
          <a:solidFill>
            <a:srgbClr val="FFFFFF"/>
          </a:solidFill>
          <a:ln/>
        </p:spPr>
      </p:sp>
      <p:sp>
        <p:nvSpPr>
          <p:cNvPr id="12" name="Shape 10"/>
          <p:cNvSpPr/>
          <p:nvPr/>
        </p:nvSpPr>
        <p:spPr>
          <a:xfrm>
            <a:off x="5207437" y="4027527"/>
            <a:ext cx="4215408" cy="91440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3" name="Shape 11"/>
          <p:cNvSpPr/>
          <p:nvPr/>
        </p:nvSpPr>
        <p:spPr>
          <a:xfrm>
            <a:off x="7017425" y="3752731"/>
            <a:ext cx="595313" cy="595313"/>
          </a:xfrm>
          <a:prstGeom prst="roundRect">
            <a:avLst>
              <a:gd name="adj" fmla="val 153600"/>
            </a:avLst>
          </a:prstGeom>
          <a:solidFill>
            <a:srgbClr val="2150FE"/>
          </a:solidFill>
          <a:ln/>
        </p:spPr>
      </p:sp>
      <p:sp>
        <p:nvSpPr>
          <p:cNvPr id="14" name="Text 12"/>
          <p:cNvSpPr/>
          <p:nvPr/>
        </p:nvSpPr>
        <p:spPr>
          <a:xfrm>
            <a:off x="7196018" y="3901559"/>
            <a:ext cx="238125" cy="2976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</a:t>
            </a:r>
            <a:endParaRPr lang="en-US" sz="1850" dirty="0"/>
          </a:p>
        </p:txBody>
      </p:sp>
      <p:sp>
        <p:nvSpPr>
          <p:cNvPr id="15" name="Text 13"/>
          <p:cNvSpPr/>
          <p:nvPr/>
        </p:nvSpPr>
        <p:spPr>
          <a:xfrm>
            <a:off x="5428655" y="454652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掌握 Master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5428655" y="4975741"/>
            <a:ext cx="3772972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获取业务洞察力的"三大望远镜"——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看行业（战略）、看盈利（财务）、看客户（市场）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——并能将这三个维度转化为与业务主管对话的共同语言。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9621203" y="4050387"/>
            <a:ext cx="4215289" cy="2416731"/>
          </a:xfrm>
          <a:prstGeom prst="roundRect">
            <a:avLst>
              <a:gd name="adj" fmla="val 4540"/>
            </a:avLst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9621203" y="4027527"/>
            <a:ext cx="4215289" cy="91440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9" name="Shape 17"/>
          <p:cNvSpPr/>
          <p:nvPr/>
        </p:nvSpPr>
        <p:spPr>
          <a:xfrm>
            <a:off x="11431191" y="3752731"/>
            <a:ext cx="595313" cy="595313"/>
          </a:xfrm>
          <a:prstGeom prst="roundRect">
            <a:avLst>
              <a:gd name="adj" fmla="val 153600"/>
            </a:avLst>
          </a:prstGeom>
          <a:solidFill>
            <a:srgbClr val="2150FE"/>
          </a:solidFill>
          <a:ln/>
        </p:spPr>
      </p:sp>
      <p:sp>
        <p:nvSpPr>
          <p:cNvPr id="20" name="Text 18"/>
          <p:cNvSpPr/>
          <p:nvPr/>
        </p:nvSpPr>
        <p:spPr>
          <a:xfrm>
            <a:off x="11609784" y="3901559"/>
            <a:ext cx="238125" cy="2976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3</a:t>
            </a:r>
            <a:endParaRPr lang="en-US" sz="1850" dirty="0"/>
          </a:p>
        </p:txBody>
      </p:sp>
      <p:sp>
        <p:nvSpPr>
          <p:cNvPr id="21" name="Text 19"/>
          <p:cNvSpPr/>
          <p:nvPr/>
        </p:nvSpPr>
        <p:spPr>
          <a:xfrm>
            <a:off x="9842421" y="4546521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转变 Transform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9842421" y="4975741"/>
            <a:ext cx="3772853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完成HRBP角色的四大转身：从警察到政委，从保姆到诊断师，从接单员到战略伙伴。学会用"诊断师思维"代替"接单员思维"，敢于对业务说NO。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383030"/>
            <a:ext cx="3323630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1450181"/>
            <a:ext cx="3070265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2 · 三支柱模型 THREE-PILLAR MODEL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850708"/>
            <a:ext cx="9605843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传统HR的致命缺陷：专业分工的陷阱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The Fatal Flaw of Traditional HR: The Silo Trap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650915" y="3388519"/>
            <a:ext cx="6565106" cy="3458051"/>
          </a:xfrm>
          <a:prstGeom prst="roundRect">
            <a:avLst>
              <a:gd name="adj" fmla="val 861"/>
            </a:avLst>
          </a:prstGeom>
          <a:solidFill>
            <a:srgbClr val="2150FE"/>
          </a:solidFill>
          <a:ln/>
        </p:spPr>
      </p:sp>
      <p:sp>
        <p:nvSpPr>
          <p:cNvPr id="6" name="Text 4"/>
          <p:cNvSpPr/>
          <p:nvPr/>
        </p:nvSpPr>
        <p:spPr>
          <a:xfrm>
            <a:off x="849273" y="3586877"/>
            <a:ext cx="6168390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传统六大模块的问题 Problems with Traditional HR Modules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849273" y="4405551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传统HR按"专业"划分：招聘、培训、薪酬、绩效、员工关系、劳动合规……每个模块有自己的KPI，有自己的工作节奏。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849273" y="5219224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结果是：当业务遇到痛点时，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招聘只管招人，培训只管上课，薪酬只管发钱，没有一个人为业务的最终结果负责。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49273" y="6032897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业务总监的愤怒是有道理的——他找不到一个能帮他打赢仗的HR，只找得到一群只会"按规矩办事"的行政人员。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7564874" y="3586877"/>
            <a:ext cx="500693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转型的必要性 Why Transformation Is Necessary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7564874" y="4095393"/>
            <a:ext cx="627935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Dave Ulrich在1997年提出HR三支柱模型，核心洞察只有一句话：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HR的价值不是通过做了多少HR工作来体现的，而是通过为业务创造了多少价值来体现的。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564874" y="5226606"/>
            <a:ext cx="6279356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三支柱模型的本质是一次"责任重新分配"——把行政工作集中（SSC），把专业工作深化（COE），把业务支持前移（HRBP），让每一类HR都在自己最能创造价值的地方工作。</a:t>
            </a:r>
            <a:endParaRPr lang="en-US" sz="1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9025" y="574953"/>
            <a:ext cx="3786188" cy="357426"/>
          </a:xfrm>
          <a:prstGeom prst="roundRect">
            <a:avLst>
              <a:gd name="adj" fmla="val 6455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884277" y="632579"/>
            <a:ext cx="3555683" cy="24217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HR三支柱模型 DAVE ULRICH THREE-PILLAR MODEL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69025" y="1006792"/>
            <a:ext cx="9321641" cy="1201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SSC · COE · HRBP：各司其职，协同作战</a:t>
            </a:r>
            <a:endParaRPr lang="en-US" sz="3750" dirty="0"/>
          </a:p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Three Pillars in Action: Each Role in the System</a:t>
            </a:r>
            <a:endParaRPr lang="en-US" sz="3750" dirty="0"/>
          </a:p>
        </p:txBody>
      </p:sp>
      <p:sp>
        <p:nvSpPr>
          <p:cNvPr id="5" name="Shape 3"/>
          <p:cNvSpPr/>
          <p:nvPr/>
        </p:nvSpPr>
        <p:spPr>
          <a:xfrm>
            <a:off x="769025" y="2487692"/>
            <a:ext cx="4239935" cy="4156829"/>
          </a:xfrm>
          <a:prstGeom prst="roundRect">
            <a:avLst>
              <a:gd name="adj" fmla="val 694"/>
            </a:avLst>
          </a:prstGeom>
          <a:solidFill>
            <a:srgbClr val="F2EEEE"/>
          </a:solidFill>
          <a:ln/>
        </p:spPr>
      </p:sp>
      <p:sp>
        <p:nvSpPr>
          <p:cNvPr id="6" name="Text 4"/>
          <p:cNvSpPr/>
          <p:nvPr/>
        </p:nvSpPr>
        <p:spPr>
          <a:xfrm>
            <a:off x="961192" y="2679859"/>
            <a:ext cx="2403396" cy="6007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SSC 共享服务中心</a:t>
            </a:r>
            <a:endParaRPr lang="en-US" sz="1850" dirty="0"/>
          </a:p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Shared Service Center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961192" y="3392329"/>
            <a:ext cx="3855601" cy="302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定位：后台效率引擎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61192" y="3806785"/>
            <a:ext cx="3855601" cy="90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负责将所有标准化、规则化的行政工作集中处理：发工资、办社保、开证明、处理入离转调手续。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61192" y="4826794"/>
            <a:ext cx="3855601" cy="90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目标是通过规模化和自动化（包括AI与机器人流程自动化RPA）将这类工作的</a:t>
            </a:r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效率极大提升、成本极大降低</a:t>
            </a:r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61192" y="5846802"/>
            <a:ext cx="3855601" cy="605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SSC的存在，解放了HRBP，让BP不必每天陷在行政事务里。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195173" y="2487692"/>
            <a:ext cx="4239935" cy="4156829"/>
          </a:xfrm>
          <a:prstGeom prst="roundRect">
            <a:avLst>
              <a:gd name="adj" fmla="val 694"/>
            </a:avLst>
          </a:prstGeom>
          <a:solidFill>
            <a:srgbClr val="F2EEEE"/>
          </a:solidFill>
          <a:ln/>
        </p:spPr>
      </p:sp>
      <p:sp>
        <p:nvSpPr>
          <p:cNvPr id="12" name="Text 10"/>
          <p:cNvSpPr/>
          <p:nvPr/>
        </p:nvSpPr>
        <p:spPr>
          <a:xfrm>
            <a:off x="5387340" y="2679859"/>
            <a:ext cx="2403396" cy="6007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COE 专家中心</a:t>
            </a:r>
            <a:endParaRPr lang="en-US" sz="1850" dirty="0"/>
          </a:p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Center of Excellence</a:t>
            </a:r>
            <a:endParaRPr lang="en-US" sz="1850" dirty="0"/>
          </a:p>
        </p:txBody>
      </p:sp>
      <p:sp>
        <p:nvSpPr>
          <p:cNvPr id="13" name="Text 11"/>
          <p:cNvSpPr/>
          <p:nvPr/>
        </p:nvSpPr>
        <p:spPr>
          <a:xfrm>
            <a:off x="5387340" y="3392329"/>
            <a:ext cx="3855601" cy="302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定位：总部专业军械库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387340" y="3806785"/>
            <a:ext cx="3855601" cy="605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由各领域深度专家组成：薪酬设计专家、人才发展专家、组织效能专家、学习与发展专家。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387340" y="4524018"/>
            <a:ext cx="3855601" cy="90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COE负责设计全公司的</a:t>
            </a:r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制度、框架、工具包和专业解决方案</a:t>
            </a:r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，包括薪酬架构、胜任力模型、领导力发展项目等。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387340" y="5544026"/>
            <a:ext cx="3855601" cy="605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COE不驻守前线，但为前线HRBP提供"弹药"。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9621322" y="2487692"/>
            <a:ext cx="4239935" cy="4156829"/>
          </a:xfrm>
          <a:prstGeom prst="roundRect">
            <a:avLst>
              <a:gd name="adj" fmla="val 694"/>
            </a:avLst>
          </a:prstGeom>
          <a:solidFill>
            <a:srgbClr val="F2EEEE"/>
          </a:solidFill>
          <a:ln/>
        </p:spPr>
      </p:sp>
      <p:sp>
        <p:nvSpPr>
          <p:cNvPr id="18" name="Text 16"/>
          <p:cNvSpPr/>
          <p:nvPr/>
        </p:nvSpPr>
        <p:spPr>
          <a:xfrm>
            <a:off x="9813488" y="2679859"/>
            <a:ext cx="2403396" cy="6007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 业务伙伴</a:t>
            </a:r>
            <a:endParaRPr lang="en-US" sz="1850" dirty="0"/>
          </a:p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 Business Partner</a:t>
            </a:r>
            <a:endParaRPr lang="en-US" sz="1850" dirty="0"/>
          </a:p>
        </p:txBody>
      </p:sp>
      <p:sp>
        <p:nvSpPr>
          <p:cNvPr id="19" name="Text 17"/>
          <p:cNvSpPr/>
          <p:nvPr/>
        </p:nvSpPr>
        <p:spPr>
          <a:xfrm>
            <a:off x="9813488" y="3392329"/>
            <a:ext cx="3855601" cy="302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定位：前线政委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813488" y="3806785"/>
            <a:ext cx="3855601" cy="121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嵌入业务团队，与业务总监并肩作战。HRBP是HR体系与业务之间的"双向翻译官"：把业务需求翻译成HR语言，把HR政策翻译成业务行动。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9813488" y="5129570"/>
            <a:ext cx="3855601" cy="90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当前线缺"弹药"时，向COE要图纸；需要行政支持时，向SSC要人头。</a:t>
            </a:r>
            <a:pPr algn="l" indent="0" marL="0">
              <a:lnSpc>
                <a:spcPts val="2350"/>
              </a:lnSpc>
              <a:buNone/>
            </a:pPr>
            <a:r>
              <a:rPr lang="en-US" sz="150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目标只有一个：帮业务打赢仗。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769025" y="6853952"/>
            <a:ext cx="13092351" cy="800576"/>
          </a:xfrm>
          <a:prstGeom prst="roundRect">
            <a:avLst>
              <a:gd name="adj" fmla="val 3603"/>
            </a:avLst>
          </a:prstGeom>
          <a:solidFill>
            <a:srgbClr val="B6D6FC"/>
          </a:solidFill>
          <a:ln/>
        </p:spPr>
      </p:sp>
      <p:pic>
        <p:nvPicPr>
          <p:cNvPr id="2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1192" y="7131606"/>
            <a:ext cx="240268" cy="192167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393627" y="7088148"/>
            <a:ext cx="12275582" cy="3027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核心逻辑 Key Insight：HRBP不是HR派到业务的监工，而是业务派到HR体系的代表。BP存在的唯一理由，是业务离不开你。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461135"/>
            <a:ext cx="3131939" cy="388382"/>
          </a:xfrm>
          <a:prstGeom prst="roundRect">
            <a:avLst>
              <a:gd name="adj" fmla="val 6132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0472" y="1528286"/>
            <a:ext cx="2878574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3 · 业务洞察力 BUSINESS ACUMEN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928813"/>
            <a:ext cx="11527869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三大望远镜：听懂炮火的声音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Three Telescopes: Learning to Hear the Sound of Gunfire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3466624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如果HR连公司的主要竞品是谁都不知道，就别做BP了。业务洞察力（Business Acumen）是HRBP区别于普通HR的最核心能力。它不是让你去考CFA，而是要求你建立三个基本认知维度：</a:t>
            </a:r>
            <a:endParaRPr lang="en-US" sz="155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93790" y="4324945"/>
            <a:ext cx="496133" cy="49613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93790" y="5069086"/>
            <a:ext cx="3506033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望远镜一：看战略 Strategic View</a:t>
            </a:r>
            <a:endParaRPr lang="en-US" sz="1950" dirty="0"/>
          </a:p>
        </p:txBody>
      </p:sp>
      <p:sp>
        <p:nvSpPr>
          <p:cNvPr id="8" name="Text 5"/>
          <p:cNvSpPr/>
          <p:nvPr/>
        </p:nvSpPr>
        <p:spPr>
          <a:xfrm>
            <a:off x="793790" y="5498306"/>
            <a:ext cx="4182189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理解公司的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盈利模式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（利润区在哪？）和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核心竞争壁垒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（护城河是技术、规模还是成本控制？）。这是所有HR决策的底层逻辑。不懂战略的BP，制定的绩效体系必然奖励错误的人。</a:t>
            </a:r>
            <a:endParaRPr lang="en-US" sz="155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23986" y="4324945"/>
            <a:ext cx="496133" cy="496133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23986" y="5069086"/>
            <a:ext cx="3601760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望远镜二：看客户 Customer View</a:t>
            </a:r>
            <a:endParaRPr lang="en-US" sz="1950" dirty="0"/>
          </a:p>
        </p:txBody>
      </p:sp>
      <p:sp>
        <p:nvSpPr>
          <p:cNvPr id="11" name="Text 7"/>
          <p:cNvSpPr/>
          <p:nvPr/>
        </p:nvSpPr>
        <p:spPr>
          <a:xfrm>
            <a:off x="5223986" y="5498306"/>
            <a:ext cx="4182308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每月抽半天时间，随Top Sales拜访真实客户。听客户在抱怨什么，了解客户的决策链条和痛点。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客户不满意，才是BP应该关注的"人的问题"的真正来源。</a:t>
            </a:r>
            <a:endParaRPr lang="en-US" sz="155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54302" y="4324945"/>
            <a:ext cx="496133" cy="496133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654302" y="5069086"/>
            <a:ext cx="3859649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望远镜三：看竞品 Competitive View</a:t>
            </a:r>
            <a:endParaRPr lang="en-US" sz="1950" dirty="0"/>
          </a:p>
        </p:txBody>
      </p:sp>
      <p:sp>
        <p:nvSpPr>
          <p:cNvPr id="14" name="Text 9"/>
          <p:cNvSpPr/>
          <p:nvPr/>
        </p:nvSpPr>
        <p:spPr>
          <a:xfrm>
            <a:off x="9654302" y="5498306"/>
            <a:ext cx="4182308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不仅要挖竞品的人，更要研究竞品的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组织架构为何更扁平、审批流程为何更快、激励机制为何更有效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。组织差异往往揭示了竞争优势的本质。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836890"/>
            <a:ext cx="2589014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896422"/>
            <a:ext cx="2350889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业务洞察力 · 深度解析 DEEP DIVE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289328"/>
            <a:ext cx="13042821" cy="18602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懂盈利模式：绩效设计的生死命门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Understanding Profit Models: The Make-or-Break of Performance Design</a:t>
            </a:r>
            <a:endParaRPr lang="en-US" sz="3900" dirty="0"/>
          </a:p>
        </p:txBody>
      </p:sp>
      <p:sp>
        <p:nvSpPr>
          <p:cNvPr id="5" name="Text 3"/>
          <p:cNvSpPr/>
          <p:nvPr/>
        </p:nvSpPr>
        <p:spPr>
          <a:xfrm>
            <a:off x="793790" y="3447217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业务洞察力的核心，不是让你背战略白皮书，而是让你能回答三个"灵魂拷问"——这三个问题，直接决定了你的绩效考核是否奖励了正确的行为：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793790" y="3987998"/>
            <a:ext cx="4215289" cy="3404592"/>
          </a:xfrm>
          <a:prstGeom prst="roundRect">
            <a:avLst>
              <a:gd name="adj" fmla="val 3223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0930" y="3987998"/>
            <a:ext cx="91440" cy="340459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8" name="Text 6"/>
          <p:cNvSpPr/>
          <p:nvPr/>
        </p:nvSpPr>
        <p:spPr>
          <a:xfrm>
            <a:off x="1083588" y="4209217"/>
            <a:ext cx="3704273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第一问：我们的利润区在哪里？ Where Is Our Profit Zone?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1083588" y="4948595"/>
            <a:ext cx="3704273" cy="22227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经典案例：某打印机公司。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卖打印机本身是亏损的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靠低价抢占市场），真正的核心利润来自持续销售墨盒和耗材。如果HRBP不知道这点，就会把奖金和晋升通道全部设计给"卖硬件的销售"，而完全忽视了真正为公司贡献利润的"耗材销售团队"。这就是典型的"奖励了错误的英雄"。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5207437" y="3987998"/>
            <a:ext cx="4215408" cy="3404592"/>
          </a:xfrm>
          <a:prstGeom prst="roundRect">
            <a:avLst>
              <a:gd name="adj" fmla="val 3223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184577" y="3987998"/>
            <a:ext cx="91440" cy="340459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2" name="Text 10"/>
          <p:cNvSpPr/>
          <p:nvPr/>
        </p:nvSpPr>
        <p:spPr>
          <a:xfrm>
            <a:off x="5497235" y="4209217"/>
            <a:ext cx="3704392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第二问：我们的核心壁垒是什么？ What Is Our Core Moat?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5497235" y="4948595"/>
            <a:ext cx="3704392" cy="1905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不同的壁垒，意味着截然不同的人才策略与绩效导向。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如果壁垒是技术专利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，那最核心的人才是研发工程师，绩效应该激励创新与专利产出。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如果壁垒是变态的供应链成本控制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，那你的绩效导向就必须是"极致的成本意识"，要奖励"抠门"而非"创新"。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9621203" y="3987998"/>
            <a:ext cx="4215289" cy="3404592"/>
          </a:xfrm>
          <a:prstGeom prst="roundRect">
            <a:avLst>
              <a:gd name="adj" fmla="val 3223"/>
            </a:avLst>
          </a:prstGeom>
          <a:solidFill>
            <a:srgbClr val="FFFFFF"/>
          </a:solidFill>
          <a:ln w="22860">
            <a:solidFill>
              <a:srgbClr val="D8D4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98343" y="3987998"/>
            <a:ext cx="91440" cy="3404592"/>
          </a:xfrm>
          <a:prstGeom prst="roundRect">
            <a:avLst>
              <a:gd name="adj" fmla="val 32558"/>
            </a:avLst>
          </a:prstGeom>
          <a:solidFill>
            <a:srgbClr val="2150FE"/>
          </a:solidFill>
          <a:ln/>
        </p:spPr>
      </p:sp>
      <p:sp>
        <p:nvSpPr>
          <p:cNvPr id="16" name="Text 14"/>
          <p:cNvSpPr/>
          <p:nvPr/>
        </p:nvSpPr>
        <p:spPr>
          <a:xfrm>
            <a:off x="9911001" y="4209217"/>
            <a:ext cx="3704273" cy="6203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第三问：我们的增长引擎是什么？ What Drives Our Growth?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9911001" y="4948595"/>
            <a:ext cx="3704273" cy="1905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是靠新客户拓展？还是靠老客户复购和增购？不同的增长模式，意味着完全不同的销售团队能力模型和激励设计。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如果增长靠老客户，却把奖金全部押注在新客户开拓指标上，就是在用绩效设计摧毁自己的护城河。</a:t>
            </a:r>
            <a:endParaRPr lang="en-US" sz="1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56642" y="542449"/>
            <a:ext cx="2883098" cy="319564"/>
          </a:xfrm>
          <a:prstGeom prst="roundRect">
            <a:avLst>
              <a:gd name="adj" fmla="val 6393"/>
            </a:avLst>
          </a:prstGeom>
          <a:noFill/>
          <a:ln w="7620">
            <a:solidFill>
              <a:srgbClr val="2150F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66299" y="601028"/>
            <a:ext cx="2663785" cy="2024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50"/>
              </a:lnSpc>
              <a:buNone/>
            </a:pPr>
            <a:r>
              <a:rPr lang="en-US" sz="1050" dirty="0">
                <a:solidFill>
                  <a:srgbClr val="2150FE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 4 · 角色转型 ROLE TRANSFORMATION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56642" y="920353"/>
            <a:ext cx="9751933" cy="10639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HRBP的四大转身：从提供服务到创造价值</a:t>
            </a:r>
            <a:endParaRPr lang="en-US" sz="3350" dirty="0"/>
          </a:p>
          <a:p>
            <a:pPr algn="l" indent="0" marL="0">
              <a:lnSpc>
                <a:spcPts val="4150"/>
              </a:lnSpc>
              <a:buNone/>
            </a:pPr>
            <a:r>
              <a:rPr lang="en-US" sz="335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Four Role Shifts: From Service Provider to Value Creator</a:t>
            </a:r>
            <a:endParaRPr lang="en-US" sz="3350" dirty="0"/>
          </a:p>
        </p:txBody>
      </p:sp>
      <p:sp>
        <p:nvSpPr>
          <p:cNvPr id="5" name="Text 3"/>
          <p:cNvSpPr/>
          <p:nvPr/>
        </p:nvSpPr>
        <p:spPr>
          <a:xfrm>
            <a:off x="756642" y="2203252"/>
            <a:ext cx="13117116" cy="506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想要真正坐在业务总监旁边，被他视为不可缺少的伙伴，HRBP必须完成四个根本性的角色转变。每一个转变，都意味着放弃一种"舒适但低效"的工作方式，接受一种"困难但高价值"的工作方式。</a:t>
            </a:r>
            <a:endParaRPr lang="en-US" sz="13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6642" y="2873454"/>
            <a:ext cx="6558558" cy="68091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26783" y="3700343"/>
            <a:ext cx="2128123" cy="531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警察 / 保姆</a:t>
            </a:r>
            <a:endParaRPr lang="en-US" sz="1650" dirty="0"/>
          </a:p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Police / Nanny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926783" y="4319587"/>
            <a:ext cx="6218277" cy="2530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合规执法者，负责说"不可以"；或事无巨细的服务者，负责帮业务"打杂"。</a:t>
            </a:r>
            <a:endParaRPr lang="en-US" sz="13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873454"/>
            <a:ext cx="6558558" cy="68091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485340" y="3700343"/>
            <a:ext cx="2128123" cy="531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政委</a:t>
            </a:r>
            <a:endParaRPr lang="en-US" sz="1650" dirty="0"/>
          </a:p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Political Commissar</a:t>
            </a:r>
            <a:endParaRPr lang="en-US" sz="1650" dirty="0"/>
          </a:p>
        </p:txBody>
      </p:sp>
      <p:sp>
        <p:nvSpPr>
          <p:cNvPr id="11" name="Text 7"/>
          <p:cNvSpPr/>
          <p:nvPr/>
        </p:nvSpPr>
        <p:spPr>
          <a:xfrm>
            <a:off x="7485340" y="4319587"/>
            <a:ext cx="6218277" cy="5060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洞察组织情绪与团队状态，在关键时刻做"人心工作"，解决深层的人际与文化问题。</a:t>
            </a:r>
            <a:endParaRPr lang="en-US" sz="13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642" y="4995743"/>
            <a:ext cx="6558558" cy="68091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26783" y="5822633"/>
            <a:ext cx="2128123" cy="531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接单员</a:t>
            </a:r>
            <a:endParaRPr lang="en-US" sz="1650" dirty="0"/>
          </a:p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Order Taker</a:t>
            </a:r>
            <a:endParaRPr lang="en-US" sz="1650" dirty="0"/>
          </a:p>
        </p:txBody>
      </p:sp>
      <p:sp>
        <p:nvSpPr>
          <p:cNvPr id="14" name="Text 9"/>
          <p:cNvSpPr/>
          <p:nvPr/>
        </p:nvSpPr>
        <p:spPr>
          <a:xfrm>
            <a:off x="926783" y="6441877"/>
            <a:ext cx="6218277" cy="2530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业务说什么就做什么，从不质疑需求背后的真实问题，缺乏独立判断能力。</a:t>
            </a:r>
            <a:endParaRPr lang="en-US" sz="13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4995743"/>
            <a:ext cx="6558558" cy="68091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7485340" y="5822633"/>
            <a:ext cx="2128123" cy="531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诊断师</a:t>
            </a:r>
            <a:endParaRPr lang="en-US" sz="1650" dirty="0"/>
          </a:p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Diagnostician</a:t>
            </a:r>
            <a:endParaRPr lang="en-US" sz="1650" dirty="0"/>
          </a:p>
        </p:txBody>
      </p:sp>
      <p:sp>
        <p:nvSpPr>
          <p:cNvPr id="17" name="Text 11"/>
          <p:cNvSpPr/>
          <p:nvPr/>
        </p:nvSpPr>
        <p:spPr>
          <a:xfrm>
            <a:off x="7485340" y="6441877"/>
            <a:ext cx="6218277" cy="2530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深入理解业务痛点，提出问题的根本原因，给出超越业务预期的解决方案。</a:t>
            </a:r>
            <a:endParaRPr lang="en-US" sz="1300" dirty="0"/>
          </a:p>
        </p:txBody>
      </p:sp>
      <p:sp>
        <p:nvSpPr>
          <p:cNvPr id="18" name="Shape 12"/>
          <p:cNvSpPr/>
          <p:nvPr/>
        </p:nvSpPr>
        <p:spPr>
          <a:xfrm>
            <a:off x="756642" y="7029212"/>
            <a:ext cx="13117116" cy="657820"/>
          </a:xfrm>
          <a:prstGeom prst="roundRect">
            <a:avLst>
              <a:gd name="adj" fmla="val 3882"/>
            </a:avLst>
          </a:prstGeom>
          <a:solidFill>
            <a:srgbClr val="B3C3FF"/>
          </a:solidFill>
          <a:ln/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783" y="7268170"/>
            <a:ext cx="212765" cy="17014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309687" y="7217688"/>
            <a:ext cx="12393930" cy="2530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核心转变 Core Shift：从"我能为你做什么"（服务心态）到"我能帮你赢什么"（伙伴心态）。这两句话的差距，就是BP与行政HR之间的鸿沟。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275278"/>
            <a:ext cx="1491258" cy="373142"/>
          </a:xfrm>
          <a:prstGeom prst="roundRect">
            <a:avLst>
              <a:gd name="adj" fmla="val 6383"/>
            </a:avLst>
          </a:prstGeom>
          <a:solidFill>
            <a:srgbClr val="CCD7FF"/>
          </a:solidFill>
          <a:ln/>
        </p:spPr>
      </p:sp>
      <p:sp>
        <p:nvSpPr>
          <p:cNvPr id="3" name="Text 1"/>
          <p:cNvSpPr/>
          <p:nvPr/>
        </p:nvSpPr>
        <p:spPr>
          <a:xfrm>
            <a:off x="912852" y="1334810"/>
            <a:ext cx="1253133" cy="2540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转身一 · SHIFT #1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793790" y="1727716"/>
            <a:ext cx="9640729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从"警察/保姆"到"政委"</a:t>
            </a:r>
            <a:endParaRPr lang="en-US" sz="3900" dirty="0"/>
          </a:p>
          <a:p>
            <a:pPr algn="l" indent="0" marL="0">
              <a:lnSpc>
                <a:spcPts val="4850"/>
              </a:lnSpc>
              <a:buNone/>
            </a:pPr>
            <a:r>
              <a:rPr lang="en-US" sz="3900" dirty="0">
                <a:solidFill>
                  <a:srgbClr val="2150FE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From "Police/Nanny" to "Political Commissar"</a:t>
            </a:r>
            <a:endParaRPr lang="en-US" sz="3900" dirty="0"/>
          </a:p>
        </p:txBody>
      </p:sp>
      <p:sp>
        <p:nvSpPr>
          <p:cNvPr id="5" name="Shape 3"/>
          <p:cNvSpPr/>
          <p:nvPr/>
        </p:nvSpPr>
        <p:spPr>
          <a:xfrm>
            <a:off x="650915" y="3265527"/>
            <a:ext cx="6565106" cy="3147893"/>
          </a:xfrm>
          <a:prstGeom prst="roundRect">
            <a:avLst>
              <a:gd name="adj" fmla="val 946"/>
            </a:avLst>
          </a:prstGeom>
          <a:solidFill>
            <a:srgbClr val="2150FE"/>
          </a:solidFill>
          <a:ln/>
        </p:spPr>
      </p:sp>
      <p:sp>
        <p:nvSpPr>
          <p:cNvPr id="6" name="Text 4"/>
          <p:cNvSpPr/>
          <p:nvPr/>
        </p:nvSpPr>
        <p:spPr>
          <a:xfrm>
            <a:off x="849273" y="3463885"/>
            <a:ext cx="4196358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❌</a:t>
            </a:r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FFFFFF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警察 / 保姆模式 Police / Nanny Mode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849273" y="3972401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警察模式：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"张总，你不能开除他，这不合规。就算他绩效差，我们也得走PIP流程，先做三个月绩效改善，否则公司面临劳动仲裁风险。"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849273" y="4786074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保姆模式：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"张总，我帮你去给员工定下午茶、安排团建、处理员工投诉……"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49273" y="5599748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这两种模式的共同问题是：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HR把自己置于业务的外围，而不是核心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。业务遇到的真正困难，HR没有触及。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7564874" y="3463885"/>
            <a:ext cx="4087654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✅</a:t>
            </a:r>
            <a:pPr algn="l" indent="0" marL="0">
              <a:lnSpc>
                <a:spcPts val="2400"/>
              </a:lnSpc>
              <a:buNone/>
            </a:pPr>
            <a:r>
              <a:rPr lang="en-US" sz="19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政委模式 Political Commissar Mode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7564874" y="3972401"/>
            <a:ext cx="6279356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政委思维：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"张总，这几个月队伍士气明显低落，我做了一些访谈。我发现问题的根源，是上个月您把李四费了3个月开发出来的大客户单子，临时分给了新来的王五。这件事伤了几个老将的心。这事我们得开个'裸心会'，解开这个核心矛盾，否则Q4的冲刺目标根本完不成。"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564874" y="5421154"/>
            <a:ext cx="6279356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政委看的是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组织状态的深层问题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，而不是表面的合规或服务事项。这才是业务总监真正需要的对话。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793790" y="6636663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政委角色的核心能力：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读懂组织情绪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（观察士气、发现隐患）、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敢讲真话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（不回避业务总监的决策失误）、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解决人心问题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（而非流程问题）。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2026-04-30T13:37:17Z</dcterms:created>
  <dcterms:modified xsi:type="dcterms:W3CDTF">2026-04-30T13:37:17Z</dcterms:modified>
</cp:coreProperties>
</file>