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Crimson Pro Semi Bold"/>
      <p:regular r:id="rId27"/>
    </p:embeddedFont>
    <p:embeddedFont>
      <p:font typeface="Crimson Pro Semi Bold"/>
      <p:regular r:id="rId28"/>
    </p:embeddedFont>
    <p:embeddedFont>
      <p:font typeface="Crimson Pro Semi Bold"/>
      <p:regular r:id="rId29"/>
    </p:embeddedFont>
    <p:embeddedFont>
      <p:font typeface="Crimson Pro Semi Bold"/>
      <p:regular r:id="rId30"/>
    </p:embeddedFont>
    <p:embeddedFont>
      <p:font typeface="Heebo"/>
      <p:regular r:id="rId31"/>
    </p:embeddedFont>
    <p:embeddedFont>
      <p:font typeface="Heebo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image" Target="../media/image-17-3.png"/><Relationship Id="rId4" Type="http://schemas.openxmlformats.org/officeDocument/2006/relationships/image" Target="../media/image-17-4.svg"/><Relationship Id="rId5" Type="http://schemas.openxmlformats.org/officeDocument/2006/relationships/image" Target="../media/image-17-5.png"/><Relationship Id="rId6" Type="http://schemas.openxmlformats.org/officeDocument/2006/relationships/image" Target="../media/image-17-6.svg"/><Relationship Id="rId7" Type="http://schemas.openxmlformats.org/officeDocument/2006/relationships/image" Target="../media/image-17-7.png"/><Relationship Id="rId8" Type="http://schemas.openxmlformats.org/officeDocument/2006/relationships/image" Target="../media/image-17-8.svg"/><Relationship Id="rId9" Type="http://schemas.openxmlformats.org/officeDocument/2006/relationships/image" Target="../media/image-17-9.png"/><Relationship Id="rId10" Type="http://schemas.openxmlformats.org/officeDocument/2006/relationships/image" Target="../media/image-17-10.sv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svg"/><Relationship Id="rId13" Type="http://schemas.openxmlformats.org/officeDocument/2006/relationships/slideLayout" Target="../slideLayouts/slideLayout18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851779"/>
            <a:ext cx="2589133" cy="373142"/>
          </a:xfrm>
          <a:prstGeom prst="roundRect">
            <a:avLst>
              <a:gd name="adj" fmla="val 6383"/>
            </a:avLst>
          </a:prstGeom>
          <a:solidFill>
            <a:srgbClr val="CCD7FF"/>
          </a:solidFill>
          <a:ln/>
        </p:spPr>
      </p:sp>
      <p:sp>
        <p:nvSpPr>
          <p:cNvPr id="3" name="Text 1"/>
          <p:cNvSpPr/>
          <p:nvPr/>
        </p:nvSpPr>
        <p:spPr>
          <a:xfrm>
            <a:off x="912852" y="1911310"/>
            <a:ext cx="2351008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LMG-004 · 精益管理原子技能系列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304217"/>
            <a:ext cx="496181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持续改善 Kaizen 文化</a:t>
            </a:r>
            <a:endParaRPr lang="en-US" sz="3900" dirty="0"/>
          </a:p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让每个人都成为改善者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84202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Kaizen Culture: Building the Engine of Continuous Improvement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4432340"/>
            <a:ext cx="13042821" cy="14883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4898588"/>
            <a:ext cx="6279356" cy="1300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🏭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课程编号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：LMG-004 · v1.0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⏱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课程时长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：90分钟主课 ＋ 30天行动强化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⭐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难度等级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：入门（适合全员）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适用对象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：管理者、精益推进者、班组长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564874" y="4898588"/>
            <a:ext cx="6279356" cy="1293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📚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先修技能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：LMG-001（精益思维）、LMG-002（七大浪费）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🔜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后续技能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：LMG-016（A3问题解决法）、LMG-019（改善提案与Kaizen活动）</a:t>
            </a:r>
            <a:endParaRPr lang="en-US" sz="1550" dirty="0"/>
          </a:p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📄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输出产品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：个人Kaizen计划卡 ＋ 30天改善日记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225510"/>
            <a:ext cx="3368278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1292662"/>
            <a:ext cx="311491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4 · 三种类型 THREE TYPES OF KAIZEN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693188"/>
            <a:ext cx="834568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三种Kaizen类型：从个人到团队到组织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61092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Kaizen不是单一的活动形式，而是根据改善范围、参与人数和时间投入的不同，分为三种相互补充的类型。理解并灵活运用这三种类型，是建立多层次改善文化的关键。</a:t>
            </a:r>
            <a:endParaRPr lang="en-US" sz="15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469243"/>
            <a:ext cx="4347567" cy="79379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2148" y="446139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点改善 Point Kaizen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992148" y="4890611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个人改善 · 5分钟起步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992148" y="5327213"/>
            <a:ext cx="3950851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个人或1-2人，自己工位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最短5分钟即可完成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零审批，立即行动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积累效应最强大</a:t>
            </a:r>
            <a:endParaRPr lang="en-US" sz="15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3469243"/>
            <a:ext cx="4347567" cy="79379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339715" y="4461391"/>
            <a:ext cx="25212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流程改善 System Kaizen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5339715" y="4890611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团队改善 · 1-4周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5339715" y="5327213"/>
            <a:ext cx="3950851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跨工序或跨岗位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需要团队协作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用VSM、A3等工具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解决系统性问题</a:t>
            </a:r>
            <a:endParaRPr lang="en-US" sz="1550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3469243"/>
            <a:ext cx="4347567" cy="79379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687282" y="446139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Kaizen Event 集中冲刺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9687282" y="4890611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跨职能改善 · 3-5天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9687282" y="5327213"/>
            <a:ext cx="3950851" cy="147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跨职能团队密集投入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3-5天集中解决复杂问题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VSM+5S+标准作业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效果可立即测量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872966"/>
            <a:ext cx="2865239" cy="316230"/>
          </a:xfrm>
          <a:prstGeom prst="roundRect">
            <a:avLst>
              <a:gd name="adj" fmla="val 640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2613" y="931188"/>
            <a:ext cx="2647593" cy="199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0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4 · 三种类型 THREE TYPES OF KAIZEN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793790" y="1246465"/>
            <a:ext cx="7324963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Kaizen Event：三日集中冲刺的标准流程</a:t>
            </a:r>
            <a:endParaRPr lang="en-US" sz="3300" dirty="0"/>
          </a:p>
        </p:txBody>
      </p:sp>
      <p:sp>
        <p:nvSpPr>
          <p:cNvPr id="5" name="Text 3"/>
          <p:cNvSpPr/>
          <p:nvPr/>
        </p:nvSpPr>
        <p:spPr>
          <a:xfrm>
            <a:off x="793790" y="1988582"/>
            <a:ext cx="13042821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Kaizen Event（又称Kaizen Blitz）是改善文化中"大活动"的代表形式。一个5人跨职能团队，用3天时间就能对一条装配线进行全面重组，实现节拍时间缩短30%、库存减少60%的显著成果。以下是Kaizen Event的标准三日流程：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793790" y="4594265"/>
            <a:ext cx="13042821" cy="22860"/>
          </a:xfrm>
          <a:prstGeom prst="roundRect">
            <a:avLst>
              <a:gd name="adj" fmla="val 110698"/>
            </a:avLst>
          </a:prstGeom>
          <a:solidFill>
            <a:srgbClr val="D8D4D4"/>
          </a:solidFill>
          <a:ln/>
        </p:spPr>
      </p:sp>
      <p:sp>
        <p:nvSpPr>
          <p:cNvPr id="7" name="Shape 5"/>
          <p:cNvSpPr/>
          <p:nvPr/>
        </p:nvSpPr>
        <p:spPr>
          <a:xfrm>
            <a:off x="3998238" y="4088249"/>
            <a:ext cx="22860" cy="506016"/>
          </a:xfrm>
          <a:prstGeom prst="roundRect">
            <a:avLst>
              <a:gd name="adj" fmla="val 110698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3819882" y="4404479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3883164" y="4436150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2955250" y="2649141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1 · 诊断 Diagnose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62382" y="2998589"/>
            <a:ext cx="609457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现场观察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：走到现场（Gemba），用眼睛看、用秒表量，记录实际发生的事情。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62382" y="3334226"/>
            <a:ext cx="609457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测量数据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：采集节拍时间、等待时间、移动距离、库存数量等关键指标。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962382" y="3669863"/>
            <a:ext cx="609457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绘制当前VSM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：识别所有浪费点，标注问题区域，形成改善机会清单。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7303651" y="4594265"/>
            <a:ext cx="22860" cy="506016"/>
          </a:xfrm>
          <a:prstGeom prst="roundRect">
            <a:avLst>
              <a:gd name="adj" fmla="val 110698"/>
            </a:avLst>
          </a:prstGeom>
          <a:solidFill>
            <a:srgbClr val="D8D4D4"/>
          </a:solidFill>
          <a:ln/>
        </p:spPr>
      </p:sp>
      <p:sp>
        <p:nvSpPr>
          <p:cNvPr id="15" name="Shape 13"/>
          <p:cNvSpPr/>
          <p:nvPr/>
        </p:nvSpPr>
        <p:spPr>
          <a:xfrm>
            <a:off x="7125295" y="4404479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7188577" y="4436150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5597128" y="5268992"/>
            <a:ext cx="343590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2 · 设计+实施 Design &amp; Implement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4267795" y="5618440"/>
            <a:ext cx="609469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设计未来状态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：基于VSM绘制理想的未来状态图，确定改善优先级。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267795" y="5954078"/>
            <a:ext cx="609469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快速实施改善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：搬运设备、重新布局工位、调整流程、制作目视化标识。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4267795" y="6289715"/>
            <a:ext cx="609469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边做边调整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：实施过程中发现问题立即调整，保持行动节奏。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10609183" y="4088249"/>
            <a:ext cx="22860" cy="506016"/>
          </a:xfrm>
          <a:prstGeom prst="roundRect">
            <a:avLst>
              <a:gd name="adj" fmla="val 110698"/>
            </a:avLst>
          </a:prstGeom>
          <a:solidFill>
            <a:srgbClr val="D8D4D4"/>
          </a:solidFill>
          <a:ln/>
        </p:spPr>
      </p:sp>
      <p:sp>
        <p:nvSpPr>
          <p:cNvPr id="22" name="Shape 20"/>
          <p:cNvSpPr/>
          <p:nvPr/>
        </p:nvSpPr>
        <p:spPr>
          <a:xfrm>
            <a:off x="10430828" y="4404479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3" name="Text 21"/>
          <p:cNvSpPr/>
          <p:nvPr/>
        </p:nvSpPr>
        <p:spPr>
          <a:xfrm>
            <a:off x="10494109" y="4436150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950" dirty="0"/>
          </a:p>
        </p:txBody>
      </p:sp>
      <p:sp>
        <p:nvSpPr>
          <p:cNvPr id="24" name="Text 22"/>
          <p:cNvSpPr/>
          <p:nvPr/>
        </p:nvSpPr>
        <p:spPr>
          <a:xfrm>
            <a:off x="9141976" y="2649141"/>
            <a:ext cx="2957393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3 · 验证+汇报 Verify &amp; Report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7573327" y="2998589"/>
            <a:ext cx="609469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测量改善效果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：用与Day1相同的方法重新测量，对比改善前后数据。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7573327" y="3334226"/>
            <a:ext cx="609469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标准化成果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：更新SOP和作业标准，培训相关人员，制作目视化管理工具。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7573327" y="3669863"/>
            <a:ext cx="609469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汇报与维持</a:t>
            </a:r>
            <a:pPr algn="ctr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：向管理层汇报成果，制定后续维持和跟进计划。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793790" y="6700599"/>
            <a:ext cx="13042821" cy="656034"/>
          </a:xfrm>
          <a:prstGeom prst="roundRect">
            <a:avLst>
              <a:gd name="adj" fmla="val 3857"/>
            </a:avLst>
          </a:prstGeom>
          <a:solidFill>
            <a:srgbClr val="B6FCB8"/>
          </a:solidFill>
          <a:ln/>
        </p:spPr>
      </p:sp>
      <p:pic>
        <p:nvPicPr>
          <p:cNvPr id="2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382" y="6939082"/>
            <a:ext cx="210860" cy="168593"/>
          </a:xfrm>
          <a:prstGeom prst="rect">
            <a:avLst/>
          </a:prstGeom>
        </p:spPr>
      </p:pic>
      <p:sp>
        <p:nvSpPr>
          <p:cNvPr id="30" name="Text 27"/>
          <p:cNvSpPr/>
          <p:nvPr/>
        </p:nvSpPr>
        <p:spPr>
          <a:xfrm>
            <a:off x="1341834" y="6886099"/>
            <a:ext cx="12326183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💡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实战提示：Kaizen Event的成功关键在于"真正的跨职能参与"——不同部门的人在同一现场工作，打破信息壁垒，产生1+1&gt;3的协同效应。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7344" y="453033"/>
            <a:ext cx="3150751" cy="305991"/>
          </a:xfrm>
          <a:prstGeom prst="roundRect">
            <a:avLst>
              <a:gd name="adj" fmla="val 6446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63548" y="509945"/>
            <a:ext cx="2938343" cy="192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5 · 七大阻力 SEVEN RESISTANCE PATTERNS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7344" y="813435"/>
            <a:ext cx="9245918" cy="513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改善文化的七大阻力 Seven Barriers to Kaizen Culture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657344" y="1531025"/>
            <a:ext cx="13315712" cy="240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在推动改善文化的过程中，管理者和推进者会遭遇各种各样的阻力。这些阻力不是员工的问题，而是</a:t>
            </a:r>
            <a:pPr algn="l" indent="0" marL="0">
              <a:lnSpc>
                <a:spcPts val="1850"/>
              </a:lnSpc>
              <a:buNone/>
            </a:pPr>
            <a:r>
              <a:rPr lang="en-US" sz="12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系统设计和管理方式</a:t>
            </a:r>
            <a:pPr algn="l" indent="0" marL="0">
              <a:lnSpc>
                <a:spcPts val="18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的问题。识别阻力，才能精准破解。</a:t>
            </a:r>
            <a:endParaRPr lang="en-US" sz="12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344" y="1924407"/>
            <a:ext cx="10485120" cy="5852160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44" y="1924407"/>
            <a:ext cx="1048512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719739"/>
            <a:ext cx="3801189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1786890"/>
            <a:ext cx="354782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5 · 七大阻力 SEVEN RESISTANCE PATTERNS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187416"/>
            <a:ext cx="868239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阻力深度解析（一）：时间、意义与回应</a:t>
            </a:r>
            <a:endParaRPr lang="en-US" sz="3900" dirty="0"/>
          </a:p>
        </p:txBody>
      </p:sp>
      <p:sp>
        <p:nvSpPr>
          <p:cNvPr id="5" name="Shape 3"/>
          <p:cNvSpPr/>
          <p:nvPr/>
        </p:nvSpPr>
        <p:spPr>
          <a:xfrm>
            <a:off x="793790" y="3105150"/>
            <a:ext cx="4215289" cy="3404592"/>
          </a:xfrm>
          <a:prstGeom prst="roundRect">
            <a:avLst>
              <a:gd name="adj" fmla="val 322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0930" y="3105150"/>
            <a:ext cx="91440" cy="3404592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1083588" y="3326368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🕐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阻力1："我太忙了，没时间改善"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083588" y="4065746"/>
            <a:ext cx="3704273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破解策略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改善不是"额外的工作"，改善就是为了节省工作时间。用1小时消除一个每天浪费你30分钟的问题，一周之内就能回本，此后每天净赚30分钟。改善是投资，不是负担。改善推进者可以帮助员工计算改善的"投资回报率"，让他们看到改善对自己的直接好处。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3105150"/>
            <a:ext cx="4215408" cy="3404592"/>
          </a:xfrm>
          <a:prstGeom prst="roundRect">
            <a:avLst>
              <a:gd name="adj" fmla="val 322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184577" y="3105150"/>
            <a:ext cx="91440" cy="3404592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11" name="Text 9"/>
          <p:cNvSpPr/>
          <p:nvPr/>
        </p:nvSpPr>
        <p:spPr>
          <a:xfrm>
            <a:off x="5497235" y="3326368"/>
            <a:ext cx="370439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🔍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阻力2："我的改善太小了，没有意义"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5497235" y="4065746"/>
            <a:ext cx="3704392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破解策略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：丰田90%以上的改善建议单条价值都不到1000美元，甚至很多只是5分钟的微小调整。但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100万条这样的建议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，累计创造了数十亿美元的价值。积少成多、聚沙成塔，是Kaizen文化的核心逻辑。改善推进者应公开表扬和记录每一条小改善，让员工看到积累的力量。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9621203" y="3105150"/>
            <a:ext cx="4215289" cy="3404592"/>
          </a:xfrm>
          <a:prstGeom prst="roundRect">
            <a:avLst>
              <a:gd name="adj" fmla="val 322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598343" y="3105150"/>
            <a:ext cx="91440" cy="3404592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15" name="Text 13"/>
          <p:cNvSpPr/>
          <p:nvPr/>
        </p:nvSpPr>
        <p:spPr>
          <a:xfrm>
            <a:off x="9911001" y="3326368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📢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阻力3："我提了改善建议，但没有人回应"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9911001" y="4065746"/>
            <a:ext cx="3704273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破解策略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：这是管理系统的问题，不是员工的问题。精益领导者必须在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24-48小时内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对每条改善建议给出回应——即使只是"感谢你的建议，我们需要再评估"，也远好过石沉大海。没有回应是改善文化最大的杀手，它向员工传递的信息是"你的想法不重要"。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183958"/>
            <a:ext cx="3801189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1251109"/>
            <a:ext cx="354782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5 · 七大阻力 SEVEN RESISTANCE PATTERNS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651635"/>
            <a:ext cx="917852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阻力深度解析（二）：激励、授权与标准化</a:t>
            </a:r>
            <a:endParaRPr lang="en-US" sz="3900" dirty="0"/>
          </a:p>
        </p:txBody>
      </p:sp>
      <p:sp>
        <p:nvSpPr>
          <p:cNvPr id="5" name="Shape 3"/>
          <p:cNvSpPr/>
          <p:nvPr/>
        </p:nvSpPr>
        <p:spPr>
          <a:xfrm>
            <a:off x="793790" y="2569369"/>
            <a:ext cx="4215289" cy="4476274"/>
          </a:xfrm>
          <a:prstGeom prst="roundRect">
            <a:avLst>
              <a:gd name="adj" fmla="val 260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0930" y="2569369"/>
            <a:ext cx="91440" cy="4476274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1083588" y="2790587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😰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阻力4："改善了之后，我会不会让自己或同事失业？"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083588" y="3529965"/>
            <a:ext cx="3704273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破解策略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：这是员工最深层的恐惧，也是改善文化推行中最需要正面回应的问题。管理层必须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明确宣示并制度保障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"精益改善不会导致裁员"的原则。改善节省出来的产能，用于承接更多订单或分配到其他有价值的工作，而非削减人员。安全感是持续改善的前提。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2569369"/>
            <a:ext cx="4215408" cy="4476274"/>
          </a:xfrm>
          <a:prstGeom prst="roundRect">
            <a:avLst>
              <a:gd name="adj" fmla="val 260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184577" y="2569369"/>
            <a:ext cx="91440" cy="4476274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11" name="Text 9"/>
          <p:cNvSpPr/>
          <p:nvPr/>
        </p:nvSpPr>
        <p:spPr>
          <a:xfrm>
            <a:off x="5497235" y="2790587"/>
            <a:ext cx="370439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📈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阻力5："我改善后，领导提高了KPI，改善越多要求越高"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5497235" y="3529965"/>
            <a:ext cx="3704392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破解策略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：这是"鞭打快牛"的错误激励机制，是阻碍Kaizen文化最普遍、也最致命的原因之一。精益领导者不应将改善成果立即转化为更严苛的绩效指标，而应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给予时间和认可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，让改善者享受自己努力的成果。激励要正向，不要惩罚改善者的积极性。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9621203" y="2569369"/>
            <a:ext cx="4215289" cy="4476274"/>
          </a:xfrm>
          <a:prstGeom prst="roundRect">
            <a:avLst>
              <a:gd name="adj" fmla="val 260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598343" y="2569369"/>
            <a:ext cx="91440" cy="4476274"/>
          </a:xfrm>
          <a:prstGeom prst="roundRect">
            <a:avLst>
              <a:gd name="adj" fmla="val 32558"/>
            </a:avLst>
          </a:prstGeom>
          <a:solidFill>
            <a:srgbClr val="2150FE"/>
          </a:solidFill>
          <a:ln/>
        </p:spPr>
      </p:sp>
      <p:sp>
        <p:nvSpPr>
          <p:cNvPr id="15" name="Text 13"/>
          <p:cNvSpPr/>
          <p:nvPr/>
        </p:nvSpPr>
        <p:spPr>
          <a:xfrm>
            <a:off x="9911001" y="2790587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🔒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阻力6 &amp; 7：权限受限 + 改善效果无法持续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9911001" y="3529965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阻力6破解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：很多浪费在自己的工位权限范围内就可以消除，不需要上级审批。从"我能控制的"开始，积累成果和信心，再逐步推动更大范围的改变。行动比等待更有力量。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9911001" y="5236726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阻力7破解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：改善后回到原样，是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标准化缺失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的问题。每次改善完成后，必须立即更新SOP和作业标准，并做好新方法的培训，使改善成果被制度固化，不依赖个人记忆。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83550"/>
            <a:ext cx="2107763" cy="228838"/>
          </a:xfrm>
          <a:prstGeom prst="roundRect">
            <a:avLst>
              <a:gd name="adj" fmla="val 676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78800" y="829866"/>
            <a:ext cx="1937742" cy="136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8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6 · 课堂练习 CLASSROOM EXERCISE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793790" y="1045845"/>
            <a:ext cx="6338887" cy="403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课堂练习：设计我的第一个Kaizen（15分钟）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793790" y="1574721"/>
            <a:ext cx="1304282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理论学习之后，最重要的是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立即行动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。每位学员使用以下"Kaizen一页纸"模板，设计一个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明天就可以开始实施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的微改善。不需要完美，不需要庞大——找一个你熟悉的、小的、可以马上动手的问题。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793790" y="1839278"/>
            <a:ext cx="13042821" cy="880586"/>
          </a:xfrm>
          <a:prstGeom prst="roundRect">
            <a:avLst>
              <a:gd name="adj" fmla="val 2198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809030" y="1854518"/>
            <a:ext cx="516017" cy="850106"/>
          </a:xfrm>
          <a:prstGeom prst="roundRect">
            <a:avLst>
              <a:gd name="adj" fmla="val 206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970240" y="2158603"/>
            <a:ext cx="193477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408867" y="1983462"/>
            <a:ext cx="1612583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发现的问题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1408867" y="2235160"/>
            <a:ext cx="12283559" cy="34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描述你工作中观察到的一个具体浪费（参考七大浪费类型）。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例："每次找XXX工具需要翻3个抽屉，平均浪费5分钟。"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793790" y="2803684"/>
            <a:ext cx="13042821" cy="880586"/>
          </a:xfrm>
          <a:prstGeom prst="roundRect">
            <a:avLst>
              <a:gd name="adj" fmla="val 2198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809030" y="2818924"/>
            <a:ext cx="516017" cy="850106"/>
          </a:xfrm>
          <a:prstGeom prst="roundRect">
            <a:avLst>
              <a:gd name="adj" fmla="val 206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970240" y="3123009"/>
            <a:ext cx="193477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408867" y="2947868"/>
            <a:ext cx="1612583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量化损失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1408867" y="3199567"/>
            <a:ext cx="12283559" cy="34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这个问题每天/每周造成多大损失？用时间或金钱来估算。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例："每天浪费5分钟×20人×250天=25,000分钟/年≈416小时"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793790" y="3768090"/>
            <a:ext cx="13042821" cy="1221105"/>
          </a:xfrm>
          <a:prstGeom prst="roundRect">
            <a:avLst>
              <a:gd name="adj" fmla="val 1585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09030" y="3783330"/>
            <a:ext cx="516017" cy="1190625"/>
          </a:xfrm>
          <a:prstGeom prst="roundRect">
            <a:avLst>
              <a:gd name="adj" fmla="val 206"/>
            </a:avLst>
          </a:prstGeom>
          <a:solidFill>
            <a:srgbClr val="F2EEEE"/>
          </a:solidFill>
          <a:ln/>
        </p:spPr>
      </p:sp>
      <p:sp>
        <p:nvSpPr>
          <p:cNvPr id="18" name="Text 16"/>
          <p:cNvSpPr/>
          <p:nvPr/>
        </p:nvSpPr>
        <p:spPr>
          <a:xfrm>
            <a:off x="970240" y="4257675"/>
            <a:ext cx="193477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408867" y="3912275"/>
            <a:ext cx="1612583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改善方案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1408867" y="4163973"/>
            <a:ext cx="12283559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制定具体的改善行动，不超过3步，每步可执行。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Step 1: 把最常用的5件工具移到台面上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Step 2: 用标签标注固定位置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Step 3: 建立归位检查习惯（每班结束前30秒）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793790" y="5073015"/>
            <a:ext cx="13042821" cy="880586"/>
          </a:xfrm>
          <a:prstGeom prst="roundRect">
            <a:avLst>
              <a:gd name="adj" fmla="val 2198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09030" y="5088255"/>
            <a:ext cx="516017" cy="850106"/>
          </a:xfrm>
          <a:prstGeom prst="roundRect">
            <a:avLst>
              <a:gd name="adj" fmla="val 206"/>
            </a:avLst>
          </a:prstGeom>
          <a:solidFill>
            <a:srgbClr val="F2EEEE"/>
          </a:solidFill>
          <a:ln/>
        </p:spPr>
      </p:sp>
      <p:sp>
        <p:nvSpPr>
          <p:cNvPr id="23" name="Text 21"/>
          <p:cNvSpPr/>
          <p:nvPr/>
        </p:nvSpPr>
        <p:spPr>
          <a:xfrm>
            <a:off x="970240" y="5392341"/>
            <a:ext cx="193477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408867" y="5217200"/>
            <a:ext cx="1612583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明天第一步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1408867" y="5468898"/>
            <a:ext cx="12283559" cy="34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明天你要采取的第一个具体行动是什么？越具体越好。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例："明天上班后的前10分钟，我将整理工具台面并贴上标签。"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793790" y="6037421"/>
            <a:ext cx="13042821" cy="880586"/>
          </a:xfrm>
          <a:prstGeom prst="roundRect">
            <a:avLst>
              <a:gd name="adj" fmla="val 2198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09030" y="6052661"/>
            <a:ext cx="516017" cy="850106"/>
          </a:xfrm>
          <a:prstGeom prst="roundRect">
            <a:avLst>
              <a:gd name="adj" fmla="val 206"/>
            </a:avLst>
          </a:prstGeom>
          <a:solidFill>
            <a:srgbClr val="F2EEEE"/>
          </a:solidFill>
          <a:ln/>
        </p:spPr>
      </p:sp>
      <p:sp>
        <p:nvSpPr>
          <p:cNvPr id="28" name="Text 26"/>
          <p:cNvSpPr/>
          <p:nvPr/>
        </p:nvSpPr>
        <p:spPr>
          <a:xfrm>
            <a:off x="970240" y="6356747"/>
            <a:ext cx="193477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5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1408867" y="6181606"/>
            <a:ext cx="1612583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验证标准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1408867" y="6433304"/>
            <a:ext cx="12283559" cy="34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如何知道改善成功了？用可测量的指标来定义成功。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例："找工具的时间从5分钟缩短至30秒以内，连续2周无反弹。"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793790" y="7012305"/>
            <a:ext cx="13042821" cy="433626"/>
          </a:xfrm>
          <a:prstGeom prst="roundRect">
            <a:avLst>
              <a:gd name="adj" fmla="val 4463"/>
            </a:avLst>
          </a:prstGeom>
          <a:solidFill>
            <a:srgbClr val="B3C3FF"/>
          </a:solidFill>
          <a:ln/>
        </p:spPr>
      </p:sp>
      <p:pic>
        <p:nvPicPr>
          <p:cNvPr id="3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734" y="7182445"/>
            <a:ext cx="161211" cy="128945"/>
          </a:xfrm>
          <a:prstGeom prst="rect">
            <a:avLst/>
          </a:prstGeom>
        </p:spPr>
      </p:pic>
      <p:sp>
        <p:nvSpPr>
          <p:cNvPr id="33" name="Text 30"/>
          <p:cNvSpPr/>
          <p:nvPr/>
        </p:nvSpPr>
        <p:spPr>
          <a:xfrm>
            <a:off x="1212890" y="7128272"/>
            <a:ext cx="12494776" cy="177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📣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分享环节：请3-5名学员分享自己的Kaizen计划，全班给出建设性反馈和改进建议。记住：鼓励和支持是Kaizen文化的催化剂。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23067"/>
            <a:ext cx="2975848" cy="363617"/>
          </a:xfrm>
          <a:prstGeom prst="roundRect">
            <a:avLst>
              <a:gd name="adj" fmla="val 62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519" y="787241"/>
            <a:ext cx="2734389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7 · 30天行动 30-DAY ACTION PLAN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93790" y="1158240"/>
            <a:ext cx="7576066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30天改善日记：从课堂到现场的承诺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793790" y="2015966"/>
            <a:ext cx="13042821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课堂学习只是起点，真正的Kaizen能力是在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现场每天的观察和行动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中培养的。30天改善日记是本课程最重要的"输出产品"——它不是作业，而是你向自己做出的承诺：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我愿意成为一个改善者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657939" y="2805827"/>
            <a:ext cx="5212794" cy="4700707"/>
          </a:xfrm>
          <a:prstGeom prst="roundRect">
            <a:avLst>
              <a:gd name="adj" fmla="val 602"/>
            </a:avLst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846415" y="2984897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每日记录三问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46415" y="3458647"/>
            <a:ext cx="483584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📌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我今天发现了什么浪费？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（观察——培养精益的眼睛）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846415" y="4295537"/>
            <a:ext cx="4835843" cy="14049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846415" y="4558070"/>
            <a:ext cx="483584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🔧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我今天实施了什么改善？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（行动——把观察变成行动）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846415" y="5394960"/>
            <a:ext cx="4835843" cy="14049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846415" y="5657493"/>
            <a:ext cx="483584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📊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改善的效果如何？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（结果——用数据验证改善）</a:t>
            </a:r>
            <a:endParaRPr lang="en-US" sz="1450" dirty="0"/>
          </a:p>
        </p:txBody>
      </p:sp>
      <p:sp>
        <p:nvSpPr>
          <p:cNvPr id="13" name="Shape 11"/>
          <p:cNvSpPr/>
          <p:nvPr/>
        </p:nvSpPr>
        <p:spPr>
          <a:xfrm>
            <a:off x="846415" y="6494383"/>
            <a:ext cx="4835843" cy="14049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846415" y="6756916"/>
            <a:ext cx="4835843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i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不要求每天都实施改善，但要求每天都留意和记录。观察本身就是改善的开始。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6202561" y="2984897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📅</a:t>
            </a:r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30天里程碑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10011966" y="3481030"/>
            <a:ext cx="22860" cy="3651171"/>
          </a:xfrm>
          <a:prstGeom prst="roundRect">
            <a:avLst>
              <a:gd name="adj" fmla="val 123721"/>
            </a:avLst>
          </a:prstGeom>
          <a:solidFill>
            <a:srgbClr val="D8D4D4"/>
          </a:solidFill>
          <a:ln/>
        </p:spPr>
      </p:sp>
      <p:sp>
        <p:nvSpPr>
          <p:cNvPr id="17" name="Shape 15"/>
          <p:cNvSpPr/>
          <p:nvPr/>
        </p:nvSpPr>
        <p:spPr>
          <a:xfrm>
            <a:off x="9669185" y="3681651"/>
            <a:ext cx="377071" cy="22860"/>
          </a:xfrm>
          <a:prstGeom prst="roundRect">
            <a:avLst>
              <a:gd name="adj" fmla="val 123721"/>
            </a:avLst>
          </a:prstGeom>
          <a:solidFill>
            <a:srgbClr val="D8D4D4"/>
          </a:solidFill>
          <a:ln/>
        </p:spPr>
      </p:sp>
      <p:sp>
        <p:nvSpPr>
          <p:cNvPr id="18" name="Shape 16"/>
          <p:cNvSpPr/>
          <p:nvPr/>
        </p:nvSpPr>
        <p:spPr>
          <a:xfrm>
            <a:off x="9952732" y="3622417"/>
            <a:ext cx="141327" cy="141327"/>
          </a:xfrm>
          <a:prstGeom prst="roundRect">
            <a:avLst>
              <a:gd name="adj" fmla="val 323505"/>
            </a:avLst>
          </a:prstGeom>
          <a:solidFill>
            <a:srgbClr val="2150FE"/>
          </a:solidFill>
          <a:ln/>
        </p:spPr>
      </p:sp>
      <p:sp>
        <p:nvSpPr>
          <p:cNvPr id="19" name="Text 17"/>
          <p:cNvSpPr/>
          <p:nvPr/>
        </p:nvSpPr>
        <p:spPr>
          <a:xfrm>
            <a:off x="6912412" y="3545800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7 · 第一个改善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6202561" y="4019550"/>
            <a:ext cx="3066693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至少完成并记录</a:t>
            </a:r>
            <a:pPr algn="r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1个点改善</a:t>
            </a:r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——可以非常小，但必须真实发生，有记录为证。</a:t>
            </a:r>
            <a:endParaRPr lang="en-US" sz="1450" dirty="0"/>
          </a:p>
        </p:txBody>
      </p:sp>
      <p:sp>
        <p:nvSpPr>
          <p:cNvPr id="21" name="Shape 19"/>
          <p:cNvSpPr/>
          <p:nvPr/>
        </p:nvSpPr>
        <p:spPr>
          <a:xfrm>
            <a:off x="10000536" y="4793933"/>
            <a:ext cx="377071" cy="22860"/>
          </a:xfrm>
          <a:prstGeom prst="roundRect">
            <a:avLst>
              <a:gd name="adj" fmla="val 123721"/>
            </a:avLst>
          </a:prstGeom>
          <a:solidFill>
            <a:srgbClr val="D8D4D4"/>
          </a:solidFill>
          <a:ln/>
        </p:spPr>
      </p:sp>
      <p:sp>
        <p:nvSpPr>
          <p:cNvPr id="22" name="Shape 20"/>
          <p:cNvSpPr/>
          <p:nvPr/>
        </p:nvSpPr>
        <p:spPr>
          <a:xfrm>
            <a:off x="9952732" y="4734699"/>
            <a:ext cx="141327" cy="141327"/>
          </a:xfrm>
          <a:prstGeom prst="roundRect">
            <a:avLst>
              <a:gd name="adj" fmla="val 323505"/>
            </a:avLst>
          </a:prstGeom>
          <a:solidFill>
            <a:srgbClr val="2150FE"/>
          </a:solidFill>
          <a:ln/>
        </p:spPr>
      </p:sp>
      <p:sp>
        <p:nvSpPr>
          <p:cNvPr id="23" name="Text 21"/>
          <p:cNvSpPr/>
          <p:nvPr/>
        </p:nvSpPr>
        <p:spPr>
          <a:xfrm>
            <a:off x="10777537" y="4658082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21 · 量化成果</a:t>
            </a:r>
            <a:endParaRPr lang="en-US" sz="1850" dirty="0"/>
          </a:p>
        </p:txBody>
      </p:sp>
      <p:sp>
        <p:nvSpPr>
          <p:cNvPr id="24" name="Text 22"/>
          <p:cNvSpPr/>
          <p:nvPr/>
        </p:nvSpPr>
        <p:spPr>
          <a:xfrm>
            <a:off x="10777537" y="5131832"/>
            <a:ext cx="3066693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至少完成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3个点改善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，其中至少1个有量化的效果数据（时间、成本或质量的具体改善数字）。</a:t>
            </a:r>
            <a:endParaRPr lang="en-US" sz="1450" dirty="0"/>
          </a:p>
        </p:txBody>
      </p:sp>
      <p:sp>
        <p:nvSpPr>
          <p:cNvPr id="25" name="Shape 23"/>
          <p:cNvSpPr/>
          <p:nvPr/>
        </p:nvSpPr>
        <p:spPr>
          <a:xfrm>
            <a:off x="9669185" y="5759529"/>
            <a:ext cx="377071" cy="22860"/>
          </a:xfrm>
          <a:prstGeom prst="roundRect">
            <a:avLst>
              <a:gd name="adj" fmla="val 123721"/>
            </a:avLst>
          </a:prstGeom>
          <a:solidFill>
            <a:srgbClr val="D8D4D4"/>
          </a:solidFill>
          <a:ln/>
        </p:spPr>
      </p:sp>
      <p:sp>
        <p:nvSpPr>
          <p:cNvPr id="26" name="Shape 24"/>
          <p:cNvSpPr/>
          <p:nvPr/>
        </p:nvSpPr>
        <p:spPr>
          <a:xfrm>
            <a:off x="9952732" y="5700296"/>
            <a:ext cx="141327" cy="141327"/>
          </a:xfrm>
          <a:prstGeom prst="roundRect">
            <a:avLst>
              <a:gd name="adj" fmla="val 323505"/>
            </a:avLst>
          </a:prstGeom>
          <a:solidFill>
            <a:srgbClr val="2150FE"/>
          </a:solidFill>
          <a:ln/>
        </p:spPr>
      </p:sp>
      <p:sp>
        <p:nvSpPr>
          <p:cNvPr id="27" name="Text 25"/>
          <p:cNvSpPr/>
          <p:nvPr/>
        </p:nvSpPr>
        <p:spPr>
          <a:xfrm>
            <a:off x="6912412" y="5623679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Day 30 · 分享故事</a:t>
            </a:r>
            <a:endParaRPr lang="en-US" sz="1850" dirty="0"/>
          </a:p>
        </p:txBody>
      </p:sp>
      <p:sp>
        <p:nvSpPr>
          <p:cNvPr id="28" name="Text 26"/>
          <p:cNvSpPr/>
          <p:nvPr/>
        </p:nvSpPr>
        <p:spPr>
          <a:xfrm>
            <a:off x="6202561" y="6097429"/>
            <a:ext cx="3066693" cy="8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提交完整的</a:t>
            </a:r>
            <a:pPr algn="r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30天改善日记</a:t>
            </a:r>
            <a:pPr algn="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，准备在团队中分享一个印象最深的改善故事——你的经历是他人最好的教材。</a:t>
            </a:r>
            <a:endParaRPr lang="en-US" sz="14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17101"/>
            <a:ext cx="1326118" cy="339566"/>
          </a:xfrm>
          <a:prstGeom prst="roundRect">
            <a:avLst>
              <a:gd name="adj" fmla="val 631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8566" y="678299"/>
            <a:ext cx="1096566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工具箱 TOOLBOX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93790" y="1020961"/>
            <a:ext cx="4465558" cy="558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精益改善常用工具速查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793790" y="1820228"/>
            <a:ext cx="1304282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工具是改善的武器，选对工具才能事半功倍。以下是Kaizen推进者最常用的核心工具，每种工具都有其最适合的使用场景。</a:t>
            </a:r>
            <a:endParaRPr lang="en-US" sz="14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2272546"/>
            <a:ext cx="446484" cy="4464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93790" y="291988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价值流图 VSM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3295293"/>
            <a:ext cx="642092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Value Stream Mapping。用于可视化整个价值流中的物流和信息流，识别系统性浪费。适用于流程改善和Kaizen Event的诊断阶段。</a:t>
            </a:r>
            <a:endParaRPr lang="en-US" sz="14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5570" y="2272546"/>
            <a:ext cx="446484" cy="4464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15570" y="291988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5Why根因分析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7415570" y="3295293"/>
            <a:ext cx="642104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Five Whys。连续追问"为什么"5次，穿透问题表象，找到根本原因。适用于PDCA的Plan阶段和任何问题的根因分析。</a:t>
            </a:r>
            <a:endParaRPr lang="en-US" sz="14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159687"/>
            <a:ext cx="446484" cy="4464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93790" y="480702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鱼骨图（石川图）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793790" y="5182433"/>
            <a:ext cx="642092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Fishbone / Ishikawa Diagram。从人、机、料、法、环五个维度系统梳理问题原因，适用于复杂问题的多维根因分析。</a:t>
            </a:r>
            <a:endParaRPr lang="en-US" sz="1400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5570" y="4159687"/>
            <a:ext cx="446484" cy="44648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415570" y="480702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A3问题解决法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7415570" y="5182433"/>
            <a:ext cx="642104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A3 Problem Solving。用一张A3纸系统记录问题背景、根因分析、改善方案和验证结果。是PDCA的最佳载体形式（详见LMG-016）。</a:t>
            </a:r>
            <a:endParaRPr lang="en-US" sz="1400" dirty="0"/>
          </a:p>
        </p:txBody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90" y="6046827"/>
            <a:ext cx="446484" cy="44648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93790" y="6694170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5S现场管理</a:t>
            </a:r>
            <a:endParaRPr lang="en-US" sz="1750" dirty="0"/>
          </a:p>
        </p:txBody>
      </p:sp>
      <p:sp>
        <p:nvSpPr>
          <p:cNvPr id="20" name="Text 13"/>
          <p:cNvSpPr/>
          <p:nvPr/>
        </p:nvSpPr>
        <p:spPr>
          <a:xfrm>
            <a:off x="793790" y="7069574"/>
            <a:ext cx="642092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整理、整顿、清扫、清洁、素养。创造标准化、目视化的工作环境，是一切改善活动的基础。也是Kaizen Event最常使用的工具之一。</a:t>
            </a:r>
            <a:endParaRPr lang="en-US" sz="1400" dirty="0"/>
          </a:p>
        </p:txBody>
      </p:sp>
      <p:pic>
        <p:nvPicPr>
          <p:cNvPr id="21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5570" y="6046827"/>
            <a:ext cx="446484" cy="446484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7415570" y="6694170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标准作业 SOP</a:t>
            </a:r>
            <a:endParaRPr lang="en-US" sz="1750" dirty="0"/>
          </a:p>
        </p:txBody>
      </p:sp>
      <p:sp>
        <p:nvSpPr>
          <p:cNvPr id="23" name="Text 15"/>
          <p:cNvSpPr/>
          <p:nvPr/>
        </p:nvSpPr>
        <p:spPr>
          <a:xfrm>
            <a:off x="7415570" y="7069574"/>
            <a:ext cx="642104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Standard Operating Procedure。将改善成果固化为标准，是PDCA中Act阶段的核心产出。没有SOP更新的改善，无法持续。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03540"/>
            <a:ext cx="1558409" cy="363617"/>
          </a:xfrm>
          <a:prstGeom prst="roundRect">
            <a:avLst>
              <a:gd name="adj" fmla="val 62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519" y="767715"/>
            <a:ext cx="1316950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核心数据 KEY DATA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93790" y="1138714"/>
            <a:ext cx="5572244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丰田Kaizen文化的数字力量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793790" y="1996440"/>
            <a:ext cx="13042821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以下数字来自丰田生产系统的公开数据，是Kaizen文化实际效果的有力佐证。这些数字背后，是数十年如一日的文化积累和制度设计——而不是某一次运动式改革的结果。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954048" y="2880479"/>
            <a:ext cx="6088975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100万+</a:t>
            </a:r>
            <a:endParaRPr lang="en-US" sz="4850" dirty="0"/>
          </a:p>
        </p:txBody>
      </p:sp>
      <p:sp>
        <p:nvSpPr>
          <p:cNvPr id="7" name="Text 5"/>
          <p:cNvSpPr/>
          <p:nvPr/>
        </p:nvSpPr>
        <p:spPr>
          <a:xfrm>
            <a:off x="2820114" y="3731062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年度改善建议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93790" y="4133136"/>
            <a:ext cx="6409492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丰田每年从全体员工处收到超过100万条改善建议，平均每位员工贡献约10条/年。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7587377" y="2880479"/>
            <a:ext cx="6088975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90%+</a:t>
            </a:r>
            <a:endParaRPr lang="en-US" sz="4850" dirty="0"/>
          </a:p>
        </p:txBody>
      </p:sp>
      <p:sp>
        <p:nvSpPr>
          <p:cNvPr id="10" name="Text 8"/>
          <p:cNvSpPr/>
          <p:nvPr/>
        </p:nvSpPr>
        <p:spPr>
          <a:xfrm>
            <a:off x="9453443" y="3731062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建议采纳率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427119" y="4133136"/>
            <a:ext cx="640949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超过90%的改善建议被采纳实施，远高于西方企业平均不足10%的采纳率。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954048" y="5173861"/>
            <a:ext cx="6088975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$3000</a:t>
            </a:r>
            <a:endParaRPr lang="en-US" sz="4850" dirty="0"/>
          </a:p>
        </p:txBody>
      </p:sp>
      <p:sp>
        <p:nvSpPr>
          <p:cNvPr id="13" name="Text 11"/>
          <p:cNvSpPr/>
          <p:nvPr/>
        </p:nvSpPr>
        <p:spPr>
          <a:xfrm>
            <a:off x="2820114" y="6024443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平均节省价值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93790" y="6426518"/>
            <a:ext cx="640949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平均每条被采纳的改善建议节省价值超过3000美元，积累效应极为可观。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7587377" y="5173861"/>
            <a:ext cx="6088975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4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37.8x</a:t>
            </a:r>
            <a:endParaRPr lang="en-US" sz="4850" dirty="0"/>
          </a:p>
        </p:txBody>
      </p:sp>
      <p:sp>
        <p:nvSpPr>
          <p:cNvPr id="16" name="Text 14"/>
          <p:cNvSpPr/>
          <p:nvPr/>
        </p:nvSpPr>
        <p:spPr>
          <a:xfrm>
            <a:off x="9453443" y="6024443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复利增长倍数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7427119" y="6426518"/>
            <a:ext cx="640949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每天进步1%，坚持365天的复利结果——这是Kaizen哲学最有力的数学证明。</a:t>
            </a:r>
            <a:endParaRPr lang="en-US" sz="1450" dirty="0"/>
          </a:p>
        </p:txBody>
      </p:sp>
      <p:sp>
        <p:nvSpPr>
          <p:cNvPr id="18" name="Shape 16"/>
          <p:cNvSpPr/>
          <p:nvPr/>
        </p:nvSpPr>
        <p:spPr>
          <a:xfrm>
            <a:off x="793790" y="6969204"/>
            <a:ext cx="13042821" cy="14049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793790" y="7231737"/>
            <a:ext cx="13042821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这些数字不是遥不可及的神话，而是</a:t>
            </a:r>
            <a:pPr algn="ctr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每一个人每天做一件小事</a:t>
            </a:r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的集体成果。你的公司，也可以从今天开始积累自己的Kaizen数字。</a:t>
            </a:r>
            <a:endParaRPr lang="en-US" sz="14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03052"/>
            <a:ext cx="2332077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670203"/>
            <a:ext cx="207871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课程总结 COURSE SUMMARY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070729"/>
            <a:ext cx="694598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核心要点回顾：成为一个改善者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198846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这90分钟的课程，传递的不只是工具和方法，更是一种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思考方式和行动习惯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。带着以下六点核心认知离开课堂，你就已经迈出了成为Kaizen文化建设者的第一步。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2846784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992148" y="304514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💡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改善的本质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3474363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Kaizen不是创新，不是大变革，而是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每天进步1%的积累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。复利效应让微小的改善在时间的作用下产生巨大的力量。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414379" y="2846784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7612737" y="304514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🔄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PDCA是节奏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612737" y="3474363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Plan-Do-Check-Act是精益推进者的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日常工作节奏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，不是偶尔使用的工具。每完成一个循环，组织就进化一次。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93790" y="4506158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992148" y="470451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🎯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三种类型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92148" y="5133737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点改善（个人）、流程改善（团队）、Kaizen Event（跨职能），三种形式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相互补充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，构建多层次的改善文化。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414379" y="4506158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7612737" y="470451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🛡️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破解阻力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7612737" y="5133737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七大阻力都有其根源和破解方法。改善文化的建立，需要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系统设计和管理者的正确示范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，而非单纯依赖员工自觉。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793790" y="6165533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9" name="Text 17"/>
          <p:cNvSpPr/>
          <p:nvPr/>
        </p:nvSpPr>
        <p:spPr>
          <a:xfrm>
            <a:off x="992148" y="636389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📋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标准化锁定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992148" y="6793111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没有标准化的改善只是昙花一现。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每次改善后立即更新SOP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，是让改善成果不可逆转的唯一方法。</a:t>
            </a:r>
            <a:endParaRPr lang="en-US" sz="1550" dirty="0"/>
          </a:p>
        </p:txBody>
      </p:sp>
      <p:sp>
        <p:nvSpPr>
          <p:cNvPr id="21" name="Shape 19"/>
          <p:cNvSpPr/>
          <p:nvPr/>
        </p:nvSpPr>
        <p:spPr>
          <a:xfrm>
            <a:off x="7414379" y="6165533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22" name="Text 20"/>
          <p:cNvSpPr/>
          <p:nvPr/>
        </p:nvSpPr>
        <p:spPr>
          <a:xfrm>
            <a:off x="7612737" y="636389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🚀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立即行动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7612737" y="6793111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最好的改善，是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明天就能开始的那一个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。完成你的Kaizen一页纸，开始你的30天改善日记——现在就是最好的时机。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1407" y="617577"/>
            <a:ext cx="2118122" cy="287536"/>
          </a:xfrm>
          <a:prstGeom prst="roundRect">
            <a:avLst>
              <a:gd name="adj" fmla="val 65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82729" y="671989"/>
            <a:ext cx="1915478" cy="178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1 · 学习地图 LEARNING MAP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781407" y="954286"/>
            <a:ext cx="5469136" cy="488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800"/>
              </a:lnSpc>
              <a:buNone/>
            </a:pPr>
            <a:r>
              <a:rPr lang="en-US" sz="30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课程开篇：一个让你思考的问题</a:t>
            </a:r>
            <a:endParaRPr lang="en-US" sz="3050" dirty="0"/>
          </a:p>
        </p:txBody>
      </p:sp>
      <p:sp>
        <p:nvSpPr>
          <p:cNvPr id="5" name="Text 3"/>
          <p:cNvSpPr/>
          <p:nvPr/>
        </p:nvSpPr>
        <p:spPr>
          <a:xfrm>
            <a:off x="1015841" y="1765697"/>
            <a:ext cx="12833152" cy="893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"丰田每年从全体员工处收到超过100万条改善建议，采纳率超过90%，平均每条建议节省价值超过3000美元。"</a:t>
            </a:r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Toyota receives over 1 million improvement suggestions annually from all employees, with an adoption rate exceeding 90%.</a:t>
            </a:r>
            <a:endParaRPr lang="en-US" sz="1200" dirty="0"/>
          </a:p>
          <a:p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你们公司上一年收到了多少条员工改善建议？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781407" y="1627227"/>
            <a:ext cx="22860" cy="1170861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7" name="Text 5"/>
          <p:cNvSpPr/>
          <p:nvPr/>
        </p:nvSpPr>
        <p:spPr>
          <a:xfrm>
            <a:off x="781407" y="2936558"/>
            <a:ext cx="13067586" cy="446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这不是一道有标准答案的题目，而是一面镜子——照出我们与世界级改善文化之间的差距，以及我们可以努力的方向。改善文化的核心不是制度，不是工具，而是</a:t>
            </a:r>
            <a:pPr algn="l" indent="0" marL="0">
              <a:lnSpc>
                <a:spcPts val="1750"/>
              </a:lnSpc>
              <a:buNone/>
            </a:pPr>
            <a:r>
              <a:rPr lang="en-US" sz="1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每一个员工相信自己有能力、有责任让工作变得更好</a:t>
            </a:r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。这门课程，就是帮你建立这种信念和能力。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781407" y="3561040"/>
            <a:ext cx="13067586" cy="11668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81407" y="3796308"/>
            <a:ext cx="5174694" cy="390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四大学习目标 Four Learning Objectives</a:t>
            </a:r>
            <a:endParaRPr lang="en-US" sz="2450" dirty="0"/>
          </a:p>
        </p:txBody>
      </p:sp>
      <p:sp>
        <p:nvSpPr>
          <p:cNvPr id="10" name="Shape 8"/>
          <p:cNvSpPr/>
          <p:nvPr/>
        </p:nvSpPr>
        <p:spPr>
          <a:xfrm>
            <a:off x="781407" y="4371499"/>
            <a:ext cx="6472238" cy="1558766"/>
          </a:xfrm>
          <a:prstGeom prst="roundRect">
            <a:avLst>
              <a:gd name="adj" fmla="val 1504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04267" y="4394359"/>
            <a:ext cx="6426518" cy="468868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3900249" y="4482227"/>
            <a:ext cx="234434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960477" y="4986218"/>
            <a:ext cx="1953697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理解Kaizen本质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60477" y="5304234"/>
            <a:ext cx="6114098" cy="446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改善不是创新，不是大变革，而是</a:t>
            </a:r>
            <a:pPr algn="l" indent="0" marL="0">
              <a:lnSpc>
                <a:spcPts val="1750"/>
              </a:lnSpc>
              <a:buNone/>
            </a:pPr>
            <a:r>
              <a:rPr lang="en-US" sz="1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每天进步1%的积累</a:t>
            </a:r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。这种日常性、持续性的小改善，长期来看比偶尔的突破式创新更加强大、更加持久。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7376636" y="4371499"/>
            <a:ext cx="6472357" cy="1558766"/>
          </a:xfrm>
          <a:prstGeom prst="roundRect">
            <a:avLst>
              <a:gd name="adj" fmla="val 1504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99496" y="4394359"/>
            <a:ext cx="6426637" cy="468868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7" name="Text 15"/>
          <p:cNvSpPr/>
          <p:nvPr/>
        </p:nvSpPr>
        <p:spPr>
          <a:xfrm>
            <a:off x="10495598" y="4482227"/>
            <a:ext cx="234434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555706" y="4986218"/>
            <a:ext cx="1953697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掌握PDCA落地逻辑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555706" y="5304234"/>
            <a:ext cx="6114217" cy="446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Plan-Do-Check-Act不是挂在墙上的管理理论，而是精益推进者的</a:t>
            </a:r>
            <a:pPr algn="l" indent="0" marL="0">
              <a:lnSpc>
                <a:spcPts val="1750"/>
              </a:lnSpc>
              <a:buNone/>
            </a:pPr>
            <a:r>
              <a:rPr lang="en-US" sz="1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日常工作节奏</a:t>
            </a:r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。每一个改善循环都是一次学习和进步的机会。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81407" y="6053257"/>
            <a:ext cx="6472238" cy="1558766"/>
          </a:xfrm>
          <a:prstGeom prst="roundRect">
            <a:avLst>
              <a:gd name="adj" fmla="val 1504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04267" y="6076117"/>
            <a:ext cx="6426518" cy="468868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22" name="Text 20"/>
          <p:cNvSpPr/>
          <p:nvPr/>
        </p:nvSpPr>
        <p:spPr>
          <a:xfrm>
            <a:off x="3900249" y="6163985"/>
            <a:ext cx="234434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960477" y="6667976"/>
            <a:ext cx="1953697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识别三种改善类型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960477" y="6985992"/>
            <a:ext cx="6114098" cy="446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点改善（个人）、流程改善（团队）、Kaizen Event（跨职能冲刺）——三种形式各有适用场景，灵活运用方能发挥最大效果。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7376636" y="6053257"/>
            <a:ext cx="6472357" cy="1558766"/>
          </a:xfrm>
          <a:prstGeom prst="roundRect">
            <a:avLst>
              <a:gd name="adj" fmla="val 1504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399496" y="6076117"/>
            <a:ext cx="6426637" cy="468868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27" name="Text 25"/>
          <p:cNvSpPr/>
          <p:nvPr/>
        </p:nvSpPr>
        <p:spPr>
          <a:xfrm>
            <a:off x="10495598" y="6163985"/>
            <a:ext cx="234434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7555706" y="6667976"/>
            <a:ext cx="1953697" cy="244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建立改善意识与习惯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7555706" y="6985992"/>
            <a:ext cx="6114217" cy="446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从"等待别人改变"到"我主动改善身边的问题"——这是Kaizen文化最根本的心态转变，也是本课程最重要的输出。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187291"/>
            <a:ext cx="2015609" cy="228838"/>
          </a:xfrm>
          <a:prstGeom prst="roundRect">
            <a:avLst>
              <a:gd name="adj" fmla="val 6765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78800" y="1233607"/>
            <a:ext cx="1845588" cy="136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8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版本信息 VERSION INFO · LMG-004 V1.0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793790" y="1449586"/>
            <a:ext cx="3225165" cy="403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课程信息与学习路径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793790" y="2062282"/>
            <a:ext cx="2594134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📚</a:t>
            </a:r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精益管理原子技能系列 · 学习路径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793790" y="2358033"/>
            <a:ext cx="258008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93790" y="2561868"/>
            <a:ext cx="6364129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2656761"/>
            <a:ext cx="2313861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LMG-001 精益思维 Lean Thinking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93790" y="2942034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先修课程——建立精益世界观的基础框架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93790" y="3292793"/>
            <a:ext cx="258008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793790" y="3496627"/>
            <a:ext cx="6364129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2" name="Text 10"/>
          <p:cNvSpPr/>
          <p:nvPr/>
        </p:nvSpPr>
        <p:spPr>
          <a:xfrm>
            <a:off x="793790" y="3591520"/>
            <a:ext cx="2258258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LMG-002 七大浪费 Seven Wastes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793790" y="3876794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先修课程——培养识别浪费的精益眼睛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793790" y="4227552"/>
            <a:ext cx="258008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793790" y="4431387"/>
            <a:ext cx="6364129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16" name="Text 14"/>
          <p:cNvSpPr/>
          <p:nvPr/>
        </p:nvSpPr>
        <p:spPr>
          <a:xfrm>
            <a:off x="793790" y="4526280"/>
            <a:ext cx="2114431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FFFFFF"/>
                </a:solidFill>
                <a:highlight>
                  <a:srgbClr val="2150FE"/>
                </a:highlight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LMG-004 Kaizen文化（本课）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793790" y="4811554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当前课程——建立全员持续改善的文化引擎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793790" y="5162312"/>
            <a:ext cx="258008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04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793790" y="5366147"/>
            <a:ext cx="6364129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20" name="Text 18"/>
          <p:cNvSpPr/>
          <p:nvPr/>
        </p:nvSpPr>
        <p:spPr>
          <a:xfrm>
            <a:off x="793790" y="5461040"/>
            <a:ext cx="1630442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LMG-016 A3问题解决法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793790" y="5746313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后续课程——深化问题解决能力和改善工具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793790" y="6097072"/>
            <a:ext cx="258008" cy="16121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05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793790" y="6300907"/>
            <a:ext cx="6364129" cy="15240"/>
          </a:xfrm>
          <a:prstGeom prst="rect">
            <a:avLst/>
          </a:prstGeom>
          <a:solidFill>
            <a:srgbClr val="2150FE"/>
          </a:solidFill>
          <a:ln/>
        </p:spPr>
      </p:sp>
      <p:sp>
        <p:nvSpPr>
          <p:cNvPr id="24" name="Text 22"/>
          <p:cNvSpPr/>
          <p:nvPr/>
        </p:nvSpPr>
        <p:spPr>
          <a:xfrm>
            <a:off x="793790" y="6395799"/>
            <a:ext cx="2238613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LMG-019 改善提案与Kaizen活动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793790" y="6681073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后续课程——系统化改善提案制度的建立与运营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7480102" y="2062282"/>
            <a:ext cx="2551271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📄</a:t>
            </a:r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课程配套输出 Course Deliverables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7480102" y="2347555"/>
            <a:ext cx="6364129" cy="5693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个人Kaizen计划卡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：课堂练习完成的"我的第一个Kaizen"一页纸</a:t>
            </a:r>
            <a:endParaRPr lang="en-US" sz="100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30天改善日记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：每日记录观察、行动和效果的结构化日记</a:t>
            </a:r>
            <a:endParaRPr lang="en-US" sz="1000" dirty="0"/>
          </a:p>
          <a:p>
            <a:pPr algn="l" marL="342900" indent="-342900">
              <a:lnSpc>
                <a:spcPts val="1300"/>
              </a:lnSpc>
              <a:buSzPct val="100000"/>
              <a:buChar char="•"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Day 30汇报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：一个真实改善故事，在团队中公开分享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7480102" y="3043357"/>
            <a:ext cx="6364129" cy="9644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7480102" y="3179445"/>
            <a:ext cx="1935242" cy="201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🗂️</a:t>
            </a:r>
            <a:pPr algn="l" indent="0" marL="0">
              <a:lnSpc>
                <a:spcPts val="1550"/>
              </a:lnSpc>
              <a:buNone/>
            </a:pPr>
            <a:r>
              <a:rPr lang="en-US" sz="12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版本记录 Version History</a:t>
            </a:r>
            <a:endParaRPr lang="en-US" sz="1250" dirty="0"/>
          </a:p>
        </p:txBody>
      </p:sp>
      <p:sp>
        <p:nvSpPr>
          <p:cNvPr id="30" name="Shape 28"/>
          <p:cNvSpPr/>
          <p:nvPr/>
        </p:nvSpPr>
        <p:spPr>
          <a:xfrm>
            <a:off x="7480102" y="3475196"/>
            <a:ext cx="6364129" cy="1182053"/>
          </a:xfrm>
          <a:prstGeom prst="roundRect">
            <a:avLst>
              <a:gd name="adj" fmla="val 163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617619" y="3540681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版本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9733359" y="3540681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日期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11849100" y="3540681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状态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7617619" y="3834289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v1.0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9733359" y="3834289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2026-04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11849100" y="3834289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正式发布 Released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7617619" y="4127897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v1.1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9733359" y="4127897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2026-10（规划）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11849100" y="4127897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计划更新 Planned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7617619" y="4421505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v2.0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9733359" y="4421505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2027-04（规划）</a:t>
            </a:r>
            <a:endParaRPr lang="en-US" sz="1000" dirty="0"/>
          </a:p>
        </p:txBody>
      </p:sp>
      <p:sp>
        <p:nvSpPr>
          <p:cNvPr id="42" name="Text 40"/>
          <p:cNvSpPr/>
          <p:nvPr/>
        </p:nvSpPr>
        <p:spPr>
          <a:xfrm>
            <a:off x="11849100" y="4421505"/>
            <a:ext cx="185785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大版本更新 Major Update</a:t>
            </a:r>
            <a:endParaRPr lang="en-US" sz="1000" dirty="0"/>
          </a:p>
        </p:txBody>
      </p:sp>
      <p:sp>
        <p:nvSpPr>
          <p:cNvPr id="43" name="Shape 41"/>
          <p:cNvSpPr/>
          <p:nvPr/>
        </p:nvSpPr>
        <p:spPr>
          <a:xfrm>
            <a:off x="7480102" y="4783693"/>
            <a:ext cx="6364129" cy="9644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7480102" y="4919782"/>
            <a:ext cx="6364129" cy="774144"/>
          </a:xfrm>
          <a:prstGeom prst="roundRect">
            <a:avLst>
              <a:gd name="adj" fmla="val 2500"/>
            </a:avLst>
          </a:prstGeom>
          <a:solidFill>
            <a:srgbClr val="B6FCB8"/>
          </a:solidFill>
          <a:ln/>
        </p:spPr>
      </p:sp>
      <p:pic>
        <p:nvPicPr>
          <p:cNvPr id="4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9046" y="5089922"/>
            <a:ext cx="161211" cy="128945"/>
          </a:xfrm>
          <a:prstGeom prst="rect">
            <a:avLst/>
          </a:prstGeom>
        </p:spPr>
      </p:pic>
      <p:sp>
        <p:nvSpPr>
          <p:cNvPr id="46" name="Text 43"/>
          <p:cNvSpPr/>
          <p:nvPr/>
        </p:nvSpPr>
        <p:spPr>
          <a:xfrm>
            <a:off x="7899202" y="5035748"/>
            <a:ext cx="5816084" cy="518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🎯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pPr algn="l" indent="0" marL="0">
              <a:lnSpc>
                <a:spcPts val="13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你的下一步 Your Next Step</a:t>
            </a:r>
            <a:pPr algn="l"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完成今天的Kaizen一页纸，明天开始你的第一个改善行动。改善文化，从你开始。</a:t>
            </a:r>
            <a:endParaRPr lang="en-US" sz="1000" dirty="0"/>
          </a:p>
          <a:p>
            <a:pPr algn="l" indent="0" marL="0">
              <a:lnSpc>
                <a:spcPts val="13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Kaizen culture starts with you — today.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28888"/>
            <a:ext cx="2828211" cy="339566"/>
          </a:xfrm>
          <a:prstGeom prst="roundRect">
            <a:avLst>
              <a:gd name="adj" fmla="val 631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8566" y="690086"/>
            <a:ext cx="2598658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1 · 核心转变 CORE MINDSET SHIFT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93790" y="1032748"/>
            <a:ext cx="6361152" cy="558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旧心态 vs 新心态：改善者的觉醒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793790" y="1832015"/>
            <a:ext cx="1304282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改善文化的建立，首先是一场</a:t>
            </a:r>
            <a:pPr algn="l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心态革命</a:t>
            </a:r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。以下四组对比，代表了从"旁观者"到"改善者"的根本转变。每一种旧心态背后，都有真实的障碍和误解；每一种新心态，都有精益哲学的支撑。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793790" y="5213985"/>
            <a:ext cx="13042821" cy="22860"/>
          </a:xfrm>
          <a:prstGeom prst="roundRect">
            <a:avLst>
              <a:gd name="adj" fmla="val 117209"/>
            </a:avLst>
          </a:prstGeom>
          <a:solidFill>
            <a:srgbClr val="D8D4D4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2555796"/>
            <a:ext cx="3110032" cy="2658189"/>
          </a:xfrm>
          <a:prstGeom prst="roundRect">
            <a:avLst>
              <a:gd name="adj" fmla="val 1008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1232416" y="273438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❌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旧心态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72383" y="3109793"/>
            <a:ext cx="275284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"我只是一个操作工，改善轮不到我。"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972383" y="3878223"/>
            <a:ext cx="2752844" cy="13335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232416" y="4117062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新心态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72383" y="4492466"/>
            <a:ext cx="275284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"我最了解这个工序的问题，我</a:t>
            </a:r>
            <a:pPr algn="ctr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最有资格</a:t>
            </a:r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改善它。"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104680" y="5236845"/>
            <a:ext cx="3110032" cy="2386727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4543306" y="541543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❌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旧心态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4283273" y="5790843"/>
            <a:ext cx="275284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"等领导说要改善，我再动。"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4283273" y="6287810"/>
            <a:ext cx="2752844" cy="13335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543306" y="652664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新心态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4283273" y="6902053"/>
            <a:ext cx="275284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"我今天就把这个浪费</a:t>
            </a:r>
            <a:pPr algn="ctr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消除掉</a:t>
            </a:r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，不需要等待指令。"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415570" y="2555796"/>
            <a:ext cx="3110032" cy="2386727"/>
          </a:xfrm>
          <a:prstGeom prst="roundRect">
            <a:avLst>
              <a:gd name="adj" fmla="val 1123"/>
            </a:avLst>
          </a:prstGeom>
          <a:solidFill>
            <a:srgbClr val="F2EEEE"/>
          </a:solidFill>
          <a:ln/>
        </p:spPr>
      </p:sp>
      <p:sp>
        <p:nvSpPr>
          <p:cNvPr id="20" name="Text 18"/>
          <p:cNvSpPr/>
          <p:nvPr/>
        </p:nvSpPr>
        <p:spPr>
          <a:xfrm>
            <a:off x="7854196" y="273438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❌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旧心态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594163" y="3109793"/>
            <a:ext cx="275284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"小改善没意义，要改就来大的。"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7594163" y="3606760"/>
            <a:ext cx="2752844" cy="13335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7854196" y="3845600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新心态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7594163" y="4221004"/>
            <a:ext cx="275284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"每天改善1%，一年后提升</a:t>
            </a:r>
            <a:pPr algn="ctr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37倍</a:t>
            </a:r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——复利的力量。"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10726460" y="5236845"/>
            <a:ext cx="3110151" cy="2386727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26" name="Text 24"/>
          <p:cNvSpPr/>
          <p:nvPr/>
        </p:nvSpPr>
        <p:spPr>
          <a:xfrm>
            <a:off x="11165086" y="541543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❌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旧心态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10905053" y="5790843"/>
            <a:ext cx="275296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"改善很复杂，需要专家来做。"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10905053" y="6287810"/>
            <a:ext cx="2752963" cy="13335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11165086" y="6526649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ctr" indent="0" marL="0">
              <a:lnSpc>
                <a:spcPts val="21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新心态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10905053" y="6902053"/>
            <a:ext cx="275296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"最好的改善往往是</a:t>
            </a:r>
            <a:pPr algn="ctr" indent="0" marL="0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最简单的那个</a:t>
            </a:r>
            <a:pPr algn="ctr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，人人都能做。"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19244"/>
            <a:ext cx="3091577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686395"/>
            <a:ext cx="283821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2 · 改善哲学 KAIZEN PHILOSOPHY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086922"/>
            <a:ext cx="1089755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改善的复利效应：数学告诉你为什么"微小"更强大</a:t>
            </a:r>
            <a:endParaRPr lang="en-US" sz="3900" dirty="0"/>
          </a:p>
        </p:txBody>
      </p:sp>
      <p:sp>
        <p:nvSpPr>
          <p:cNvPr id="5" name="Shape 3"/>
          <p:cNvSpPr/>
          <p:nvPr/>
        </p:nvSpPr>
        <p:spPr>
          <a:xfrm>
            <a:off x="650915" y="2004655"/>
            <a:ext cx="5888712" cy="5605701"/>
          </a:xfrm>
          <a:prstGeom prst="roundRect">
            <a:avLst>
              <a:gd name="adj" fmla="val 531"/>
            </a:avLst>
          </a:prstGeom>
          <a:solidFill>
            <a:srgbClr val="2150FE"/>
          </a:solidFill>
          <a:ln/>
        </p:spPr>
      </p:sp>
      <p:sp>
        <p:nvSpPr>
          <p:cNvPr id="6" name="Text 4"/>
          <p:cNvSpPr/>
          <p:nvPr/>
        </p:nvSpPr>
        <p:spPr>
          <a:xfrm>
            <a:off x="849273" y="2203013"/>
            <a:ext cx="529887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📐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复利数学 The Math of Compound Improvement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849273" y="2711529"/>
            <a:ext cx="54919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每天进步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1%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，坚持一年（365天）：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849273" y="3227427"/>
            <a:ext cx="5491996" cy="124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780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×37.8</a:t>
            </a:r>
            <a:endParaRPr lang="en-US" sz="7800" dirty="0"/>
          </a:p>
        </p:txBody>
      </p:sp>
      <p:sp>
        <p:nvSpPr>
          <p:cNvPr id="9" name="Text 7"/>
          <p:cNvSpPr/>
          <p:nvPr/>
        </p:nvSpPr>
        <p:spPr>
          <a:xfrm>
            <a:off x="849273" y="4666178"/>
            <a:ext cx="54919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1.01³⁶⁵ =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37.8倍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的提升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849273" y="5256490"/>
            <a:ext cx="5491996" cy="14883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849273" y="5544145"/>
            <a:ext cx="54919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每天退步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1%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，坚持一年：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849273" y="6060043"/>
            <a:ext cx="5491996" cy="855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5350" dirty="0">
                <a:solidFill>
                  <a:srgbClr val="FFFFFF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×0.026</a:t>
            </a:r>
            <a:endParaRPr lang="en-US" sz="5350" dirty="0"/>
          </a:p>
        </p:txBody>
      </p:sp>
      <p:sp>
        <p:nvSpPr>
          <p:cNvPr id="13" name="Text 11"/>
          <p:cNvSpPr/>
          <p:nvPr/>
        </p:nvSpPr>
        <p:spPr>
          <a:xfrm>
            <a:off x="849273" y="7114223"/>
            <a:ext cx="54919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0.99³⁶⁵ = 只剩下原来的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2.6%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6888480" y="2203013"/>
            <a:ext cx="255722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💡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核心洞察 Key Insight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6888480" y="2711529"/>
            <a:ext cx="695563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这个数学事实揭示了精益改善的底层逻辑：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不需要每天都有突破性创新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，只需要每天都在进步，哪怕只有微不足道的1%。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6888480" y="3525203"/>
            <a:ext cx="695563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很多企业管理者低估了"小改善"的威力，总是期待"大项目"和"大变革"。但现实是：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6888480" y="4338876"/>
            <a:ext cx="6955631" cy="1091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大变革需要大资源、高风险，且难以持续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小改善需要低成本、低风险，且可以每天发生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复利效应让小改善的长期价值远超大变革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6888480" y="5653564"/>
            <a:ext cx="6955631" cy="1160740"/>
          </a:xfrm>
          <a:prstGeom prst="roundRect">
            <a:avLst>
              <a:gd name="adj" fmla="val 2565"/>
            </a:avLst>
          </a:prstGeom>
          <a:solidFill>
            <a:srgbClr val="B6FCB8"/>
          </a:solidFill>
          <a:ln/>
        </p:spPr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838" y="5941219"/>
            <a:ext cx="248007" cy="19835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7533203" y="5901452"/>
            <a:ext cx="611255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结论：改善不是一场马拉松，而是每天迈出的一小步——步步为营，终达彼岸。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72453"/>
            <a:ext cx="2937034" cy="363617"/>
          </a:xfrm>
          <a:prstGeom prst="roundRect">
            <a:avLst>
              <a:gd name="adj" fmla="val 6223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519" y="636627"/>
            <a:ext cx="2695575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2 · 改善哲学 KAIZEN PHILOSOPHY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93790" y="1007626"/>
            <a:ext cx="6160056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Kaizen vs 创新：互补而非对立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793790" y="1865352"/>
            <a:ext cx="13042821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很多人认为"改善"和"创新"是对立的选择——要么做创新，要么做改善。这是一个根本性的误解。丰田的管理哲学是：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先通过Kaizen建立稳定、持续的改善能力，再用创新突破上限。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没有Kaizen文化的企业，即使偶尔有一次创新，也很难持续运营和优化。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793790" y="2655213"/>
            <a:ext cx="13042821" cy="3730585"/>
          </a:xfrm>
          <a:prstGeom prst="roundRect">
            <a:avLst>
              <a:gd name="adj" fmla="val 75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91314" y="2777847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维度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336738" y="2777847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创新 Innovation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9678353" y="2777847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改善 Kaizen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991314" y="3309699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节奏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5336738" y="3309699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偶发性、突破性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9678353" y="3309699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持续性、日常性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991314" y="3841552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参与者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5336738" y="3841552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少数专家或管理层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9678353" y="3841552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全体员工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991314" y="4373404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风险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5336738" y="4373404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高（可能失败）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9678353" y="4373404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低（小步快跑）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991314" y="4905256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资源要求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5336738" y="4905256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高（需要大投入）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9678353" y="4905256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低（用现有资源）</a:t>
            </a:r>
            <a:endParaRPr lang="en-US" sz="1450" dirty="0"/>
          </a:p>
        </p:txBody>
      </p:sp>
      <p:sp>
        <p:nvSpPr>
          <p:cNvPr id="22" name="Text 20"/>
          <p:cNvSpPr/>
          <p:nvPr/>
        </p:nvSpPr>
        <p:spPr>
          <a:xfrm>
            <a:off x="991314" y="5437108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效果持续性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5336738" y="5437108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跨越式提升，但可能昙花一现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9678353" y="5437108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缓慢但持续积累，不可逆转</a:t>
            </a:r>
            <a:endParaRPr lang="en-US" sz="1450" dirty="0"/>
          </a:p>
        </p:txBody>
      </p:sp>
      <p:sp>
        <p:nvSpPr>
          <p:cNvPr id="25" name="Text 23"/>
          <p:cNvSpPr/>
          <p:nvPr/>
        </p:nvSpPr>
        <p:spPr>
          <a:xfrm>
            <a:off x="991314" y="5968960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文化门槛</a:t>
            </a:r>
            <a:endParaRPr lang="en-US" sz="1450" dirty="0"/>
          </a:p>
        </p:txBody>
      </p:sp>
      <p:sp>
        <p:nvSpPr>
          <p:cNvPr id="26" name="Text 24"/>
          <p:cNvSpPr/>
          <p:nvPr/>
        </p:nvSpPr>
        <p:spPr>
          <a:xfrm>
            <a:off x="5336738" y="5968960"/>
            <a:ext cx="395704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需要特殊人才和环境</a:t>
            </a:r>
            <a:endParaRPr lang="en-US" sz="1450" dirty="0"/>
          </a:p>
        </p:txBody>
      </p:sp>
      <p:sp>
        <p:nvSpPr>
          <p:cNvPr id="27" name="Text 25"/>
          <p:cNvSpPr/>
          <p:nvPr/>
        </p:nvSpPr>
        <p:spPr>
          <a:xfrm>
            <a:off x="9678353" y="5968960"/>
            <a:ext cx="3960852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人人可参与，随时可开始</a:t>
            </a:r>
            <a:endParaRPr lang="en-US" sz="1450" dirty="0"/>
          </a:p>
        </p:txBody>
      </p:sp>
      <p:sp>
        <p:nvSpPr>
          <p:cNvPr id="28" name="Shape 26"/>
          <p:cNvSpPr/>
          <p:nvPr/>
        </p:nvSpPr>
        <p:spPr>
          <a:xfrm>
            <a:off x="793790" y="6587252"/>
            <a:ext cx="13042821" cy="1069896"/>
          </a:xfrm>
          <a:prstGeom prst="roundRect">
            <a:avLst>
              <a:gd name="adj" fmla="val 2643"/>
            </a:avLst>
          </a:prstGeom>
          <a:solidFill>
            <a:srgbClr val="B6D6FC"/>
          </a:solidFill>
          <a:ln/>
        </p:spPr>
      </p:sp>
      <p:pic>
        <p:nvPicPr>
          <p:cNvPr id="2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266" y="6863477"/>
            <a:ext cx="235625" cy="188476"/>
          </a:xfrm>
          <a:prstGeom prst="rect">
            <a:avLst/>
          </a:prstGeom>
        </p:spPr>
      </p:pic>
      <p:sp>
        <p:nvSpPr>
          <p:cNvPr id="30" name="Text 27"/>
          <p:cNvSpPr/>
          <p:nvPr/>
        </p:nvSpPr>
        <p:spPr>
          <a:xfrm>
            <a:off x="1406366" y="6813352"/>
            <a:ext cx="12241768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精益的完整逻辑：</a:t>
            </a:r>
            <a:pPr algn="l" indent="0" marL="0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改善 → 标准化 → 再改善 → 再标准化</a:t>
            </a:r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。每次改善的成果被标准化固化，成为下一次改善的新起点。这种"棘轮效应"确保组织只进不退。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1368" y="337780"/>
            <a:ext cx="1840706" cy="205859"/>
          </a:xfrm>
          <a:prstGeom prst="roundRect">
            <a:avLst>
              <a:gd name="adj" fmla="val 6869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9593" y="380643"/>
            <a:ext cx="1684258" cy="120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0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2 · 改善哲学 KAIZEN PHILOSOPHY</a:t>
            </a:r>
            <a:endParaRPr lang="en-US" sz="700" dirty="0"/>
          </a:p>
        </p:txBody>
      </p:sp>
      <p:sp>
        <p:nvSpPr>
          <p:cNvPr id="4" name="Text 2"/>
          <p:cNvSpPr/>
          <p:nvPr/>
        </p:nvSpPr>
        <p:spPr>
          <a:xfrm>
            <a:off x="471368" y="571619"/>
            <a:ext cx="3902154" cy="368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西方创新思维 vs 精益改善思维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71368" y="1044654"/>
            <a:ext cx="13687663" cy="150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9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西方传统管理思维与日本精益管理思维，在"如何提升绩效"这一根本问题上，存在截然不同的路径选择。理解这一差异，是建立Kaizen文化的思想基础。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8" y="1273612"/>
            <a:ext cx="10485120" cy="5852160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8" y="1273612"/>
            <a:ext cx="10485120" cy="58521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1368" y="7274362"/>
            <a:ext cx="1537097" cy="184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⚡</a:t>
            </a:r>
            <a:pPr algn="l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西方创新模式的问题</a:t>
            </a:r>
            <a:endParaRPr lang="en-US" sz="1150" dirty="0"/>
          </a:p>
        </p:txBody>
      </p:sp>
      <p:sp>
        <p:nvSpPr>
          <p:cNvPr id="9" name="Text 5"/>
          <p:cNvSpPr/>
          <p:nvPr/>
        </p:nvSpPr>
        <p:spPr>
          <a:xfrm>
            <a:off x="471368" y="7528322"/>
            <a:ext cx="6700123" cy="300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9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创新之后缺乏标准化机制，成果无法被制度固化，随着时间推移，组织会逐渐回到旧习惯，等待下一次"运动式"创新。这种模式依赖少数英雄，而非系统能力。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7466528" y="7274362"/>
            <a:ext cx="1537097" cy="184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🏆</a:t>
            </a:r>
            <a:pPr algn="l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精益改善模式的优势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7466528" y="7528322"/>
            <a:ext cx="6700123" cy="300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50"/>
              </a:lnSpc>
              <a:buNone/>
            </a:pPr>
            <a:r>
              <a:rPr lang="en-US" sz="9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每次改善后立即标准化，将成果制度化。下一次改善从新的标准出发，只进不退。这种模式将改善能力分布到每一位员工，形成不可逆转的组织进化。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7814" y="424220"/>
            <a:ext cx="2292191" cy="277892"/>
          </a:xfrm>
          <a:prstGeom prst="roundRect">
            <a:avLst>
              <a:gd name="adj" fmla="val 656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06517" y="477322"/>
            <a:ext cx="2094786" cy="171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3 · PDCA引擎 THE PDCA ENGINE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607814" y="748546"/>
            <a:ext cx="4346377" cy="949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700"/>
              </a:lnSpc>
              <a:buNone/>
            </a:pPr>
            <a:r>
              <a:rPr lang="en-US" sz="2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PDCA——改善的引擎</a:t>
            </a:r>
            <a:endParaRPr lang="en-US" sz="2950" dirty="0"/>
          </a:p>
          <a:p>
            <a:pPr algn="l" indent="0" marL="0">
              <a:lnSpc>
                <a:spcPts val="3700"/>
              </a:lnSpc>
              <a:buNone/>
            </a:pPr>
            <a:r>
              <a:rPr lang="en-US" sz="2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 Deming Cycle in Action</a:t>
            </a:r>
            <a:endParaRPr lang="en-US" sz="2950" dirty="0"/>
          </a:p>
        </p:txBody>
      </p:sp>
      <p:sp>
        <p:nvSpPr>
          <p:cNvPr id="5" name="Text 3"/>
          <p:cNvSpPr/>
          <p:nvPr/>
        </p:nvSpPr>
        <p:spPr>
          <a:xfrm>
            <a:off x="607814" y="1872615"/>
            <a:ext cx="13414772" cy="429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PDCA（Plan-Do-Check-Act）由质量管理之父威廉·爱德华兹·戴明（W. Edwards Deming）提出，被丰田精益管理体系深度融合为核心工作方法。它不是挂在墙上的流程图，而是精益推进者的</a:t>
            </a:r>
            <a:pPr algn="l" indent="0" marL="0">
              <a:lnSpc>
                <a:spcPts val="1650"/>
              </a:lnSpc>
              <a:buNone/>
            </a:pPr>
            <a:r>
              <a:rPr lang="en-US" sz="11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日常工作节奏</a:t>
            </a:r>
            <a:pPr algn="l" indent="0" marL="0">
              <a:lnSpc>
                <a:spcPts val="165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——用科学的方法解决问题，用数据驱动决策，用标准化固化成果。</a:t>
            </a:r>
            <a:endParaRPr lang="en-US" sz="11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08" y="2432566"/>
            <a:ext cx="12823865" cy="502729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10201" y="2679115"/>
            <a:ext cx="2347525" cy="377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50"/>
              </a:lnSpc>
              <a:buNone/>
            </a:pPr>
            <a:r>
              <a:rPr lang="en-US" sz="2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Plan：看清问题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11072322" y="2679115"/>
            <a:ext cx="2347525" cy="377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Do：小范围试点</a:t>
            </a:r>
            <a:endParaRPr lang="en-US" sz="2350" dirty="0"/>
          </a:p>
        </p:txBody>
      </p:sp>
      <p:sp>
        <p:nvSpPr>
          <p:cNvPr id="9" name="Text 6"/>
          <p:cNvSpPr/>
          <p:nvPr/>
        </p:nvSpPr>
        <p:spPr>
          <a:xfrm>
            <a:off x="11072322" y="6835912"/>
            <a:ext cx="2347525" cy="377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Check：数据对比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1210201" y="6835912"/>
            <a:ext cx="2347525" cy="377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50"/>
              </a:lnSpc>
              <a:buNone/>
            </a:pPr>
            <a:r>
              <a:rPr lang="en-US" sz="2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Act：标准化改善</a:t>
            </a:r>
            <a:endParaRPr lang="en-US" sz="2350" dirty="0"/>
          </a:p>
        </p:txBody>
      </p:sp>
      <p:sp>
        <p:nvSpPr>
          <p:cNvPr id="11" name="Text 8"/>
          <p:cNvSpPr/>
          <p:nvPr/>
        </p:nvSpPr>
        <p:spPr>
          <a:xfrm>
            <a:off x="607814" y="7590711"/>
            <a:ext cx="13414772" cy="214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1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PDCA的核心价值在于：它将改善从"凭经验拍脑袋"转变为"基于数据的科学实验"。每完成一个PDCA循环，组织就获得了一次真实的学习。无数个PDCA循环叠加，就构成了Kaizen文化的DNA。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03290"/>
            <a:ext cx="2544604" cy="316230"/>
          </a:xfrm>
          <a:prstGeom prst="roundRect">
            <a:avLst>
              <a:gd name="adj" fmla="val 640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2613" y="661511"/>
            <a:ext cx="2326958" cy="199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0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3 · PDCA引擎 THE PDCA ENGINE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793790" y="976789"/>
            <a:ext cx="6391632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Plan &amp; Do：计划与执行的精益逻辑</a:t>
            </a:r>
            <a:endParaRPr lang="en-US" sz="3300" dirty="0"/>
          </a:p>
        </p:txBody>
      </p:sp>
      <p:sp>
        <p:nvSpPr>
          <p:cNvPr id="5" name="Text 3"/>
          <p:cNvSpPr/>
          <p:nvPr/>
        </p:nvSpPr>
        <p:spPr>
          <a:xfrm>
            <a:off x="793790" y="1862257"/>
            <a:ext cx="3537347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📋</a:t>
            </a:r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Plan（计划）：看清问题，定义目标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93790" y="2269093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精益的"P"不是"随便定个计划"，而是一个严谨的问题分析过程：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93790" y="2679978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857071" y="2711648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1316712" y="2737961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明确问题现状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316712" y="3144798"/>
            <a:ext cx="5792748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用数据，不用感觉："目前我们的XXX指标是多少？基线在哪里？"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793790" y="3681174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857071" y="3712845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1316712" y="3739158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设定改善目标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1316712" y="4145994"/>
            <a:ext cx="5792748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SMART目标原则："三个月后，我们希望达到多少？用什么指标衡量？"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793790" y="4682371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857071" y="4714042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1316712" y="4740354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分析根本原因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1316712" y="5147191"/>
            <a:ext cx="5792748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5Why追问法或鱼骨图："导致问题的</a:t>
            </a:r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根本原因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是什么？（不是表面现象）"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793790" y="5683568"/>
            <a:ext cx="379571" cy="3795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0" name="Text 18"/>
          <p:cNvSpPr/>
          <p:nvPr/>
        </p:nvSpPr>
        <p:spPr>
          <a:xfrm>
            <a:off x="857071" y="5715238"/>
            <a:ext cx="253008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1950" dirty="0"/>
          </a:p>
        </p:txBody>
      </p:sp>
      <p:sp>
        <p:nvSpPr>
          <p:cNvPr id="21" name="Text 19"/>
          <p:cNvSpPr/>
          <p:nvPr/>
        </p:nvSpPr>
        <p:spPr>
          <a:xfrm>
            <a:off x="1316712" y="5741551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制定改善方案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1316712" y="6148388"/>
            <a:ext cx="5792748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具体行动，可执行："我们将采取什么具体行动？谁负责？何时完成？"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793790" y="6559272"/>
            <a:ext cx="6315670" cy="905708"/>
          </a:xfrm>
          <a:prstGeom prst="roundRect">
            <a:avLst>
              <a:gd name="adj" fmla="val 2794"/>
            </a:avLst>
          </a:prstGeom>
          <a:solidFill>
            <a:srgbClr val="FCF2B5"/>
          </a:solidFill>
          <a:ln/>
        </p:spPr>
      </p:sp>
      <p:pic>
        <p:nvPicPr>
          <p:cNvPr id="2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382" y="6797754"/>
            <a:ext cx="210860" cy="168593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1341834" y="6744772"/>
            <a:ext cx="55990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⚠️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常见错误：跳过根因分析直接行动，导致"治标不治本"，问题过几个月卷土重来。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7528560" y="1862257"/>
            <a:ext cx="3609618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🚀</a:t>
            </a:r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Do（执行）：小范围试验，快速验证</a:t>
            </a:r>
            <a:endParaRPr lang="en-US" sz="1650" dirty="0"/>
          </a:p>
        </p:txBody>
      </p:sp>
      <p:sp>
        <p:nvSpPr>
          <p:cNvPr id="27" name="Text 24"/>
          <p:cNvSpPr/>
          <p:nvPr/>
        </p:nvSpPr>
        <p:spPr>
          <a:xfrm>
            <a:off x="7528560" y="2269093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精益的"D"不是"大规模全面推行"，而是科学的小步试验：</a:t>
            </a:r>
            <a:endParaRPr lang="en-US" sz="1300" dirty="0"/>
          </a:p>
        </p:txBody>
      </p:sp>
      <p:sp>
        <p:nvSpPr>
          <p:cNvPr id="28" name="Shape 25"/>
          <p:cNvSpPr/>
          <p:nvPr/>
        </p:nvSpPr>
        <p:spPr>
          <a:xfrm>
            <a:off x="7528560" y="2679978"/>
            <a:ext cx="6315670" cy="1289090"/>
          </a:xfrm>
          <a:prstGeom prst="roundRect">
            <a:avLst>
              <a:gd name="adj" fmla="val 851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7505700" y="2679978"/>
            <a:ext cx="91440" cy="1289090"/>
          </a:xfrm>
          <a:prstGeom prst="roundRect">
            <a:avLst>
              <a:gd name="adj" fmla="val 27674"/>
            </a:avLst>
          </a:prstGeom>
          <a:solidFill>
            <a:srgbClr val="2150FE"/>
          </a:solidFill>
          <a:ln/>
        </p:spPr>
      </p:sp>
      <p:sp>
        <p:nvSpPr>
          <p:cNvPr id="30" name="Text 27"/>
          <p:cNvSpPr/>
          <p:nvPr/>
        </p:nvSpPr>
        <p:spPr>
          <a:xfrm>
            <a:off x="7788593" y="2871430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小规模试点</a:t>
            </a:r>
            <a:endParaRPr lang="en-US" sz="1650" dirty="0"/>
          </a:p>
        </p:txBody>
      </p:sp>
      <p:sp>
        <p:nvSpPr>
          <p:cNvPr id="31" name="Text 28"/>
          <p:cNvSpPr/>
          <p:nvPr/>
        </p:nvSpPr>
        <p:spPr>
          <a:xfrm>
            <a:off x="7788593" y="3278267"/>
            <a:ext cx="5864185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先在一条线、一个班组、一个工位试验，而非全厂铺开。降低风险，快速获得反馈。</a:t>
            </a:r>
            <a:endParaRPr lang="en-US" sz="1300" dirty="0"/>
          </a:p>
        </p:txBody>
      </p:sp>
      <p:sp>
        <p:nvSpPr>
          <p:cNvPr id="32" name="Shape 29"/>
          <p:cNvSpPr/>
          <p:nvPr/>
        </p:nvSpPr>
        <p:spPr>
          <a:xfrm>
            <a:off x="7528560" y="4112419"/>
            <a:ext cx="6315670" cy="1039416"/>
          </a:xfrm>
          <a:prstGeom prst="roundRect">
            <a:avLst>
              <a:gd name="adj" fmla="val 10557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33" name="Shape 30"/>
          <p:cNvSpPr/>
          <p:nvPr/>
        </p:nvSpPr>
        <p:spPr>
          <a:xfrm>
            <a:off x="7505700" y="4112419"/>
            <a:ext cx="91440" cy="1039416"/>
          </a:xfrm>
          <a:prstGeom prst="roundRect">
            <a:avLst>
              <a:gd name="adj" fmla="val 27674"/>
            </a:avLst>
          </a:prstGeom>
          <a:solidFill>
            <a:srgbClr val="2150FE"/>
          </a:solidFill>
          <a:ln/>
        </p:spPr>
      </p:sp>
      <p:sp>
        <p:nvSpPr>
          <p:cNvPr id="34" name="Text 31"/>
          <p:cNvSpPr/>
          <p:nvPr/>
        </p:nvSpPr>
        <p:spPr>
          <a:xfrm>
            <a:off x="7788593" y="4303871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快速行动</a:t>
            </a:r>
            <a:endParaRPr lang="en-US" sz="1650" dirty="0"/>
          </a:p>
        </p:txBody>
      </p:sp>
      <p:sp>
        <p:nvSpPr>
          <p:cNvPr id="35" name="Text 32"/>
          <p:cNvSpPr/>
          <p:nvPr/>
        </p:nvSpPr>
        <p:spPr>
          <a:xfrm>
            <a:off x="7788593" y="4710708"/>
            <a:ext cx="586418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能今天做的不等到明天。精益文化崇尚行动力——完美的计划不如及时的行动。</a:t>
            </a:r>
            <a:endParaRPr lang="en-US" sz="1300" dirty="0"/>
          </a:p>
        </p:txBody>
      </p:sp>
      <p:sp>
        <p:nvSpPr>
          <p:cNvPr id="36" name="Shape 33"/>
          <p:cNvSpPr/>
          <p:nvPr/>
        </p:nvSpPr>
        <p:spPr>
          <a:xfrm>
            <a:off x="7528560" y="5295186"/>
            <a:ext cx="6315670" cy="1039416"/>
          </a:xfrm>
          <a:prstGeom prst="roundRect">
            <a:avLst>
              <a:gd name="adj" fmla="val 10557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7505700" y="5295186"/>
            <a:ext cx="91440" cy="1039416"/>
          </a:xfrm>
          <a:prstGeom prst="roundRect">
            <a:avLst>
              <a:gd name="adj" fmla="val 27674"/>
            </a:avLst>
          </a:prstGeom>
          <a:solidFill>
            <a:srgbClr val="2150FE"/>
          </a:solidFill>
          <a:ln/>
        </p:spPr>
      </p:sp>
      <p:sp>
        <p:nvSpPr>
          <p:cNvPr id="38" name="Text 35"/>
          <p:cNvSpPr/>
          <p:nvPr/>
        </p:nvSpPr>
        <p:spPr>
          <a:xfrm>
            <a:off x="7788593" y="5486638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记录数据</a:t>
            </a:r>
            <a:endParaRPr lang="en-US" sz="1650" dirty="0"/>
          </a:p>
        </p:txBody>
      </p:sp>
      <p:sp>
        <p:nvSpPr>
          <p:cNvPr id="39" name="Text 36"/>
          <p:cNvSpPr/>
          <p:nvPr/>
        </p:nvSpPr>
        <p:spPr>
          <a:xfrm>
            <a:off x="7788593" y="5893475"/>
            <a:ext cx="586418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试验过程中记录关键数据，为Check阶段准备客观依据，避免依赖主观印象。</a:t>
            </a:r>
            <a:endParaRPr lang="en-US" sz="1300" dirty="0"/>
          </a:p>
        </p:txBody>
      </p:sp>
      <p:sp>
        <p:nvSpPr>
          <p:cNvPr id="40" name="Shape 37"/>
          <p:cNvSpPr/>
          <p:nvPr/>
        </p:nvSpPr>
        <p:spPr>
          <a:xfrm>
            <a:off x="7528560" y="6495812"/>
            <a:ext cx="6315670" cy="905708"/>
          </a:xfrm>
          <a:prstGeom prst="roundRect">
            <a:avLst>
              <a:gd name="adj" fmla="val 2794"/>
            </a:avLst>
          </a:prstGeom>
          <a:solidFill>
            <a:srgbClr val="B6D6FC"/>
          </a:solidFill>
          <a:ln/>
        </p:spPr>
      </p:sp>
      <p:pic>
        <p:nvPicPr>
          <p:cNvPr id="4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153" y="6734294"/>
            <a:ext cx="210860" cy="168593"/>
          </a:xfrm>
          <a:prstGeom prst="rect">
            <a:avLst/>
          </a:prstGeom>
        </p:spPr>
      </p:pic>
      <p:sp>
        <p:nvSpPr>
          <p:cNvPr id="42" name="Text 38"/>
          <p:cNvSpPr/>
          <p:nvPr/>
        </p:nvSpPr>
        <p:spPr>
          <a:xfrm>
            <a:off x="8076605" y="6681311"/>
            <a:ext cx="55990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💡</a:t>
            </a:r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关键原则：宁愿"先试后改"，不要"完美计划后再行动"。试验失败了，你得到了数据；完美计划失败了，你只是浪费了时间。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38889"/>
            <a:ext cx="2990969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2150F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706041"/>
            <a:ext cx="273760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 3 · PDCA引擎 THE PDCA ENGINE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106567"/>
            <a:ext cx="943141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Check &amp; Act：检查与行动——闭环才是关键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2222659"/>
            <a:ext cx="458914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🔍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Check（检查）：用数据说话，不用感觉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793790" y="2731175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检查阶段是PDCA中最容易被走形式的环节。精益的"C"要求真正的数据对比和诚实的反思：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3544848"/>
            <a:ext cx="6279356" cy="2431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对比目标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：与Plan阶段设定的SMART目标对比，实际结果达到了吗？差距是多少？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未达到时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：为什么？哪个假设是错的？根因分析是否准确？执行是否到位？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达到时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：这个改善是可重复的吗？在其他区域、其他班组也适用吗？</a:t>
            </a:r>
            <a:endParaRPr lang="en-US" sz="1550" dirty="0"/>
          </a:p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意外收获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：改善过程中发现了什么新问题？可以进入下一个PDCA循环。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93790" y="6199108"/>
            <a:ext cx="6279356" cy="1168360"/>
          </a:xfrm>
          <a:prstGeom prst="roundRect">
            <a:avLst>
              <a:gd name="adj" fmla="val 2548"/>
            </a:avLst>
          </a:prstGeom>
          <a:solidFill>
            <a:srgbClr val="FCF2B5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48" y="6486763"/>
            <a:ext cx="248007" cy="19835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438513" y="6446996"/>
            <a:ext cx="5436275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⚠️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常见错误：Check变成"汇报成果"的形式主义，而非真正的数据对比与反思。这会让PDCA失去科学性，沦为走过场。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564874" y="2222659"/>
            <a:ext cx="379595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Act（行动）：标准化或调整再试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7564874" y="273117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精益的"A"只有两种结果，非此即彼，没有"继续观察"的模糊地带：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564874" y="3271957"/>
            <a:ext cx="3040499" cy="2175391"/>
          </a:xfrm>
          <a:prstGeom prst="roundRect">
            <a:avLst>
              <a:gd name="adj" fmla="val 1369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7763232" y="347031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✅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改善有效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7763232" y="3978831"/>
            <a:ext cx="264378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立即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标准化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——更新SOP、作业指导书、控制图；培训所有相关人员；推广到其他适用区域。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10803731" y="3271957"/>
            <a:ext cx="3040499" cy="2175391"/>
          </a:xfrm>
          <a:prstGeom prst="roundRect">
            <a:avLst>
              <a:gd name="adj" fmla="val 1369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11002089" y="347031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🔄</a:t>
            </a:r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改善无效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1002089" y="3978831"/>
            <a:ext cx="264378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带着Check阶段获得的新洞察，重新回到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Plan阶段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，修正根因分析，开始新的PDCA循环。</a:t>
            </a:r>
            <a:endParaRPr lang="en-US" sz="1550" dirty="0"/>
          </a:p>
        </p:txBody>
      </p:sp>
      <p:sp>
        <p:nvSpPr>
          <p:cNvPr id="19" name="Shape 16"/>
          <p:cNvSpPr/>
          <p:nvPr/>
        </p:nvSpPr>
        <p:spPr>
          <a:xfrm>
            <a:off x="7564874" y="5670590"/>
            <a:ext cx="6279356" cy="1168360"/>
          </a:xfrm>
          <a:prstGeom prst="roundRect">
            <a:avLst>
              <a:gd name="adj" fmla="val 2548"/>
            </a:avLst>
          </a:prstGeom>
          <a:solidFill>
            <a:srgbClr val="FFB3B4"/>
          </a:solidFill>
          <a:ln/>
        </p:spPr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32" y="5958245"/>
            <a:ext cx="248007" cy="198358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8209598" y="5918478"/>
            <a:ext cx="5436275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🔑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核心原则：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没有标准化的改善，只是昙花一现。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标准化是让改善成果"锁死"、不会随时间流逝的唯一方法。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2026-04-30T00:28:40Z</dcterms:created>
  <dcterms:modified xsi:type="dcterms:W3CDTF">2026-04-30T00:28:40Z</dcterms:modified>
</cp:coreProperties>
</file>