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4630400" cy="8229600"/>
  <p:notesSz cx="8229600" cy="14630400"/>
  <p:embeddedFontLst>
    <p:embeddedFont>
      <p:font typeface="Crimson Pro Semi Bold"/>
      <p:regular r:id="rId27"/>
    </p:embeddedFont>
    <p:embeddedFont>
      <p:font typeface="Crimson Pro Semi Bold"/>
      <p:regular r:id="rId28"/>
    </p:embeddedFont>
    <p:embeddedFont>
      <p:font typeface="Crimson Pro Semi Bold"/>
      <p:regular r:id="rId29"/>
    </p:embeddedFont>
    <p:embeddedFont>
      <p:font typeface="Crimson Pro Semi Bold"/>
      <p:regular r:id="rId30"/>
    </p:embeddedFont>
    <p:embeddedFont>
      <p:font typeface="Heebo"/>
      <p:regular r:id="rId31"/>
    </p:embeddedFont>
    <p:embeddedFont>
      <p:font typeface="Heebo"/>
      <p:regular r:id="rId3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7" Type="http://schemas.openxmlformats.org/officeDocument/2006/relationships/font" Target="fonts/font1.fntdata"/><Relationship Id="rId28" Type="http://schemas.openxmlformats.org/officeDocument/2006/relationships/font" Target="fonts/font2.fntdata"/><Relationship Id="rId29" Type="http://schemas.openxmlformats.org/officeDocument/2006/relationships/font" Target="fonts/font3.fntdata"/><Relationship Id="rId30" Type="http://schemas.openxmlformats.org/officeDocument/2006/relationships/font" Target="fonts/font4.fntdata"/><Relationship Id="rId31" Type="http://schemas.openxmlformats.org/officeDocument/2006/relationships/font" Target="fonts/font5.fntdata"/><Relationship Id="rId3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svg"/><Relationship Id="rId3" Type="http://schemas.openxmlformats.org/officeDocument/2006/relationships/image" Target="../media/image-11-3.png"/><Relationship Id="rId4" Type="http://schemas.openxmlformats.org/officeDocument/2006/relationships/image" Target="../media/image-11-4.svg"/><Relationship Id="rId5" Type="http://schemas.openxmlformats.org/officeDocument/2006/relationships/image" Target="../media/image-11-5.png"/><Relationship Id="rId6" Type="http://schemas.openxmlformats.org/officeDocument/2006/relationships/image" Target="../media/image-11-6.svg"/><Relationship Id="rId7" Type="http://schemas.openxmlformats.org/officeDocument/2006/relationships/slideLayout" Target="../slideLayouts/slideLayout12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6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svg"/><Relationship Id="rId3" Type="http://schemas.openxmlformats.org/officeDocument/2006/relationships/image" Target="../media/image-16-3.png"/><Relationship Id="rId4" Type="http://schemas.openxmlformats.org/officeDocument/2006/relationships/image" Target="../media/image-16-4.svg"/><Relationship Id="rId5" Type="http://schemas.openxmlformats.org/officeDocument/2006/relationships/image" Target="../media/image-16-5.png"/><Relationship Id="rId6" Type="http://schemas.openxmlformats.org/officeDocument/2006/relationships/image" Target="../media/image-16-6.sv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7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9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7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8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839754"/>
            <a:ext cx="4960858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1899285"/>
            <a:ext cx="4722733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SLV-028 · PILLAR 3: VALUE PROPOSITION &amp; BUSINESS NARRATIVE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2292191"/>
            <a:ext cx="12361188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价值主张设计：从特性到利益到价值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Value Proposition Design: From Features to Benefits to Value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3830003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课程编号 SLV-028 · 模块3.1：价值设计 · 课程时长90分钟 · 适用对象：全体销售人员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93790" y="4370784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本课是支柱3（价值主张与商业叙事）的核心基础课程。你在向客户介绍产品时，说的是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你的产品能做什么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，还是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客户因此会得到什么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？这是一个看起来细微、但影响巨大的区别——它决定了客户是否真正听进去，是否产生购买意愿，是否愿意内部推动。</a:t>
            </a:r>
            <a:endParaRPr lang="en-US" sz="1550" dirty="0"/>
          </a:p>
        </p:txBody>
      </p:sp>
      <p:sp>
        <p:nvSpPr>
          <p:cNvPr id="7" name="Shape 5"/>
          <p:cNvSpPr/>
          <p:nvPr/>
        </p:nvSpPr>
        <p:spPr>
          <a:xfrm>
            <a:off x="793790" y="5229106"/>
            <a:ext cx="13042821" cy="1160740"/>
          </a:xfrm>
          <a:prstGeom prst="roundRect">
            <a:avLst>
              <a:gd name="adj" fmla="val 2565"/>
            </a:avLst>
          </a:prstGeom>
          <a:solidFill>
            <a:srgbClr val="B6D6FC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48" y="5516761"/>
            <a:ext cx="248007" cy="19835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38513" y="5476994"/>
            <a:ext cx="12199739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前置课程 Prerequisites：SLI-027（客户购买紧迫性识别与激活 Customer Buying Urgency Identification）｜后续课程 Next：SLV-029（产品知识转化为客户语言 Converting Product Knowledge to Customer Language）</a:t>
            </a:r>
            <a:endParaRPr lang="en-US" sz="1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70203"/>
            <a:ext cx="3646289" cy="363617"/>
          </a:xfrm>
          <a:prstGeom prst="roundRect">
            <a:avLst>
              <a:gd name="adj" fmla="val 622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519" y="734378"/>
            <a:ext cx="3404830" cy="2352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1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4 · DECISION-MAKER LANGUAGE 决策者语言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793790" y="1105376"/>
            <a:ext cx="10729198" cy="11782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同一功能，三种语言，三个共鸣点</a:t>
            </a:r>
            <a:endParaRPr lang="en-US" sz="3700" dirty="0"/>
          </a:p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One Feature, Three Languages, Three Resonance Points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793790" y="2552224"/>
            <a:ext cx="13042821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当一次会议有多个角色时，销售需要根据谁在说话，快速切换价值语言。下面是同一个功能的三种表达示例。When a meeting includes multiple stakeholders, you must switch value languages fluidly based on who is speaking.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793790" y="3342084"/>
            <a:ext cx="4228148" cy="2945844"/>
          </a:xfrm>
          <a:prstGeom prst="roundRect">
            <a:avLst>
              <a:gd name="adj" fmla="val 960"/>
            </a:avLst>
          </a:prstGeom>
          <a:solidFill>
            <a:srgbClr val="F2EEEE"/>
          </a:solidFill>
          <a:ln/>
        </p:spPr>
      </p:sp>
      <p:sp>
        <p:nvSpPr>
          <p:cNvPr id="7" name="Text 5"/>
          <p:cNvSpPr/>
          <p:nvPr/>
        </p:nvSpPr>
        <p:spPr>
          <a:xfrm>
            <a:off x="982266" y="3530560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对 CFO 财务负责人</a:t>
            </a:r>
            <a:endParaRPr lang="en-US" sz="1850" dirty="0"/>
          </a:p>
        </p:txBody>
      </p:sp>
      <p:sp>
        <p:nvSpPr>
          <p:cNvPr id="8" name="Text 6"/>
          <p:cNvSpPr/>
          <p:nvPr/>
        </p:nvSpPr>
        <p:spPr>
          <a:xfrm>
            <a:off x="982266" y="3932634"/>
            <a:ext cx="38511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"基于您之前提到的月末汇总成本，ROI大约是X倍，回本周期Y个月。我们可以一起核算这个数字，确保估算准确。"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982266" y="4922639"/>
            <a:ext cx="385119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语言关键词 Key language：ROI · 回本周期 Payback Period · 成本节省 Cost Savings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5201007" y="3342084"/>
            <a:ext cx="4228267" cy="2945844"/>
          </a:xfrm>
          <a:prstGeom prst="roundRect">
            <a:avLst>
              <a:gd name="adj" fmla="val 960"/>
            </a:avLst>
          </a:prstGeom>
          <a:solidFill>
            <a:srgbClr val="F2EEEE"/>
          </a:solidFill>
          <a:ln/>
        </p:spPr>
      </p:sp>
      <p:sp>
        <p:nvSpPr>
          <p:cNvPr id="11" name="Text 9"/>
          <p:cNvSpPr/>
          <p:nvPr/>
        </p:nvSpPr>
        <p:spPr>
          <a:xfrm>
            <a:off x="5389483" y="3530560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对 COO 运营负责人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5389483" y="3932634"/>
            <a:ext cx="3851315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"从运营角度，这把您的月末报告准备从2天缩到4小时。您的团队不再需要等各部门提交表格，所有数据自动汇总。"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5389483" y="4922639"/>
            <a:ext cx="3851315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语言关键词 Key language：流程时间 Process Time · 效率提升 Efficiency · 自动化 Automation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9608344" y="3342084"/>
            <a:ext cx="4228148" cy="2945844"/>
          </a:xfrm>
          <a:prstGeom prst="roundRect">
            <a:avLst>
              <a:gd name="adj" fmla="val 960"/>
            </a:avLst>
          </a:prstGeom>
          <a:solidFill>
            <a:srgbClr val="F2EEEE"/>
          </a:solidFill>
          <a:ln/>
        </p:spPr>
      </p:sp>
      <p:sp>
        <p:nvSpPr>
          <p:cNvPr id="15" name="Text 13"/>
          <p:cNvSpPr/>
          <p:nvPr/>
        </p:nvSpPr>
        <p:spPr>
          <a:xfrm>
            <a:off x="9796820" y="3530560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对 CEO 总裁</a:t>
            </a:r>
            <a:endParaRPr lang="en-US" sz="1850" dirty="0"/>
          </a:p>
        </p:txBody>
      </p:sp>
      <p:sp>
        <p:nvSpPr>
          <p:cNvPr id="16" name="Text 14"/>
          <p:cNvSpPr/>
          <p:nvPr/>
        </p:nvSpPr>
        <p:spPr>
          <a:xfrm>
            <a:off x="9796820" y="3932634"/>
            <a:ext cx="3851196" cy="1176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"从战略角度，这让您每个季度的业绩可见度从周报变成实时——在市场快速变化时，这是很重要的竞争优势。决策时机比竞争对手快一步。"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9796820" y="5216843"/>
            <a:ext cx="38511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i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语言关键词 Key language：实时决策 Real-time Decisions · 竞争优势 Competitive Edge · 战略可见度 Strategic Visibility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793790" y="6489383"/>
            <a:ext cx="13042821" cy="1069896"/>
          </a:xfrm>
          <a:prstGeom prst="roundRect">
            <a:avLst>
              <a:gd name="adj" fmla="val 2643"/>
            </a:avLst>
          </a:prstGeom>
          <a:solidFill>
            <a:srgbClr val="B3C3FF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2266" y="6765608"/>
            <a:ext cx="235625" cy="188476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406366" y="6715482"/>
            <a:ext cx="12241768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行动要点 Action Point：在每次多人拜访前，提前确认与会角色，为每个核心决策者准备一句"价值切换句"，让你能在会议中自如切换语言。Before every multi-stakeholder meeting, prepare a "value switch phrase" for each key decision-maker role.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97111"/>
            <a:ext cx="3097530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764262"/>
            <a:ext cx="2844165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5 · PERSONALIZATION 个性化适配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164788"/>
            <a:ext cx="11290459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个性化价值主张的三个维度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Three Dimensions of Value Proposition Personalization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2702600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最有效的价值主张不只是"角色适配"，更是"情境适配"——将产品价值精准对接到这个客户在这个时刻的具体处境。The most effective value propositions don't just adapt to roles — they adapt to the customer's specific situation right now.</a:t>
            </a:r>
            <a:endParaRPr lang="en-US" sz="155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93790" y="3560921"/>
            <a:ext cx="496133" cy="49613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93790" y="4305062"/>
            <a:ext cx="30905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维度1：行业适配 Industry Fit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793790" y="4734282"/>
            <a:ext cx="4182189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不同行业对同一类型价值的表达预期不同，必须使用行业共鸣的价值角度：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793790" y="5488424"/>
            <a:ext cx="4182189" cy="20440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金融行业 Financial Services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：合规/风控/审计优先于效率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制造业 Manufacturing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：成本/质量/产能优先于创新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互联网公司 Internet/Tech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：速度/规模/数据优先于稳定</a:t>
            </a:r>
            <a:endParaRPr lang="en-US" sz="15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23986" y="3560921"/>
            <a:ext cx="496133" cy="49613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223986" y="4305062"/>
            <a:ext cx="399692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维度2：企业发展阶段 Company Stage</a:t>
            </a:r>
            <a:endParaRPr lang="en-US" sz="1950" dirty="0"/>
          </a:p>
        </p:txBody>
      </p:sp>
      <p:sp>
        <p:nvSpPr>
          <p:cNvPr id="12" name="Text 8"/>
          <p:cNvSpPr/>
          <p:nvPr/>
        </p:nvSpPr>
        <p:spPr>
          <a:xfrm>
            <a:off x="5223986" y="4734282"/>
            <a:ext cx="4182308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同一家公司在不同发展阶段，关注的价值维度截然不同：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5223986" y="5488424"/>
            <a:ext cx="4182308" cy="20440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快速增长期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：速度/规模化能力/竞争优势 Speed &amp; Scale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成熟稳定期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：效率/成本/风险控制 Efficiency &amp; Risk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转型期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：变革支持/新能力建立/系统整合 Transformation Support</a:t>
            </a:r>
            <a:endParaRPr lang="en-US" sz="155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54302" y="3560921"/>
            <a:ext cx="496133" cy="496133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654302" y="4305062"/>
            <a:ext cx="4059912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维度3：客户具体情境 Specific Context</a:t>
            </a:r>
            <a:endParaRPr lang="en-US" sz="1950" dirty="0"/>
          </a:p>
        </p:txBody>
      </p:sp>
      <p:sp>
        <p:nvSpPr>
          <p:cNvPr id="16" name="Text 11"/>
          <p:cNvSpPr/>
          <p:nvPr/>
        </p:nvSpPr>
        <p:spPr>
          <a:xfrm>
            <a:off x="9654302" y="4734282"/>
            <a:ext cx="4182308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这是最重要的一层——基于需求挖掘阶段了解到的具体信息精准对接：</a:t>
            </a:r>
            <a:endParaRPr lang="en-US" sz="1550" dirty="0"/>
          </a:p>
        </p:txBody>
      </p:sp>
      <p:sp>
        <p:nvSpPr>
          <p:cNvPr id="17" name="Text 12"/>
          <p:cNvSpPr/>
          <p:nvPr/>
        </p:nvSpPr>
        <p:spPr>
          <a:xfrm>
            <a:off x="9654302" y="5488424"/>
            <a:ext cx="4182308" cy="20440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根因（SLI-025）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方案如何解决根因 How the solution addresses root causes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愿景（SLI-026）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方案如何加速愿景实现 How it accelerates the vision</a:t>
            </a:r>
            <a:endParaRPr lang="en-US" sz="1550" dirty="0"/>
          </a:p>
          <a:p>
            <a:pPr algn="l" marL="342900" indent="-342900">
              <a:lnSpc>
                <a:spcPts val="2500"/>
              </a:lnSpc>
              <a:buSzPct val="100000"/>
              <a:buChar char="•"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紧迫性触发点（SLI-027）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为什么是现在最合适的时机 Why now is the right time</a:t>
            </a:r>
            <a:endParaRPr lang="en-US" sz="1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575310"/>
            <a:ext cx="2635091" cy="316230"/>
          </a:xfrm>
          <a:prstGeom prst="roundRect">
            <a:avLst>
              <a:gd name="adj" fmla="val 640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2613" y="633532"/>
            <a:ext cx="2417445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5 · PERSONALIZATION 个性化适配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948809"/>
            <a:ext cx="6364367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价值主张构建工作表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Value Proposition Design Worksheet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93790" y="2218015"/>
            <a:ext cx="1304282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在每次重要拜访前，用这张工作表完成价值主张的准备。这不是一张需要花费大量时间的表格——熟练后，填写时间约15-20分钟，但能显著提升对话质量。Use this worksheet before every important customer meeting to structure your value proposition preparation.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72346" y="2878574"/>
            <a:ext cx="6558558" cy="4775716"/>
          </a:xfrm>
          <a:prstGeom prst="roundRect">
            <a:avLst>
              <a:gd name="adj" fmla="val 530"/>
            </a:avLst>
          </a:prstGeom>
          <a:solidFill>
            <a:srgbClr val="04318F"/>
          </a:solidFill>
          <a:ln/>
        </p:spPr>
      </p:sp>
      <p:sp>
        <p:nvSpPr>
          <p:cNvPr id="7" name="Text 5"/>
          <p:cNvSpPr/>
          <p:nvPr/>
        </p:nvSpPr>
        <p:spPr>
          <a:xfrm>
            <a:off x="840938" y="3021925"/>
            <a:ext cx="5562838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客户情境 Customer Context（来自需求挖掘 From Discovery）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840938" y="3428762"/>
            <a:ext cx="6221373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 Customer：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40938" y="3807381"/>
            <a:ext cx="6221373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核心联系人 Key Contact：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0938" y="4185999"/>
            <a:ext cx="6221373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角色 Role：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40938" y="4564618"/>
            <a:ext cx="622137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当前痛点/症状 Pain Points：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40938" y="5192911"/>
            <a:ext cx="622137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根本原因 Root Cause（SLI-025）：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40938" y="5821204"/>
            <a:ext cx="622137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发展目标/愿景 Vision（SLI-026）：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40938" y="6449497"/>
            <a:ext cx="622137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紧迫性触发点 Urgency Trigger（SLI-027）：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528560" y="3021925"/>
            <a:ext cx="4079200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价值主张设计 Value Proposition Design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7528560" y="3428762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选择最相关的1-3个特性 Select 1-3 most relevant features：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528560" y="3807381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 特性：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528560" y="4185999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 优势：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528560" y="4564618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 利益：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528560" y="4943237"/>
            <a:ext cx="6315670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 业务价值（连接到上方情境）：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528560" y="5645944"/>
            <a:ext cx="6315670" cy="12621"/>
          </a:xfrm>
          <a:prstGeom prst="rect">
            <a:avLst/>
          </a:prstGeom>
          <a:solidFill>
            <a:srgbClr val="4C4C4D">
              <a:alpha val="5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7528560" y="5861923"/>
            <a:ext cx="3808571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决策者价值语言适配 Language Adaptation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7528560" y="6268760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本次会议角色 Stakeholder Roles：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528560" y="6647378"/>
            <a:ext cx="631567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核心价值关键词 Key Value Words：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528560" y="7025997"/>
            <a:ext cx="6315670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行动 Action（我将重点强调的价值维度 Value Dimensions to Emphasize）：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___________________________________________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28174"/>
            <a:ext cx="2120265" cy="339566"/>
          </a:xfrm>
          <a:prstGeom prst="roundRect">
            <a:avLst>
              <a:gd name="adj" fmla="val 631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8566" y="689372"/>
            <a:ext cx="1890713" cy="2171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6 · EXERCISES 课堂练习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93790" y="1032034"/>
            <a:ext cx="7227570" cy="1116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两大课堂练习：实战强化</a:t>
            </a:r>
            <a:endParaRPr lang="en-US" sz="3500" dirty="0"/>
          </a:p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Two Core Exercises: Hands-On Practice</a:t>
            </a:r>
            <a:endParaRPr lang="en-US" sz="3500" dirty="0"/>
          </a:p>
        </p:txBody>
      </p:sp>
      <p:sp>
        <p:nvSpPr>
          <p:cNvPr id="5" name="Text 3"/>
          <p:cNvSpPr/>
          <p:nvPr/>
        </p:nvSpPr>
        <p:spPr>
          <a:xfrm>
            <a:off x="793790" y="2550200"/>
            <a:ext cx="6303526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练习1：FAB-V 翻译练习 FAB-V Translation Exercise（20分钟 20 mins）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793790" y="3268861"/>
            <a:ext cx="6303526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讲师提供真实产品介绍中的特性描述，学员将其翻译成完整的FAB-V四层陈述。Translate feature statements into complete FAB-V four-layer value expressions.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93790" y="3956447"/>
            <a:ext cx="630352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示例输入 Example Inputs：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93790" y="4372570"/>
            <a:ext cx="6303526" cy="1469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"我们的平台支持单点登录（SSO）" Our platform supports Single Sign-On (SSO)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"我们的AI引擎对客户评分实时更新" Our AI engine updates customer scores in real time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"我们提供7×24小时客服支持" We provide 24/7 customer support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93790" y="5986939"/>
            <a:ext cx="630352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评估标准 Evaluation Criteria：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93790" y="6403062"/>
            <a:ext cx="6303526" cy="1142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B层是否脱离产品本身，描述用户的直接好处？Does B layer describe user benefit, not product feature?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V层是否连接到业务结果（而非产品好处）？Does V layer connect to business outcomes?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12117" y="2389465"/>
            <a:ext cx="6560701" cy="5211842"/>
          </a:xfrm>
          <a:prstGeom prst="roundRect">
            <a:avLst>
              <a:gd name="adj" fmla="val 514"/>
            </a:avLst>
          </a:prstGeom>
          <a:solidFill>
            <a:srgbClr val="2150FE"/>
          </a:solidFill>
          <a:ln/>
        </p:spPr>
      </p:sp>
      <p:sp>
        <p:nvSpPr>
          <p:cNvPr id="12" name="Text 10"/>
          <p:cNvSpPr/>
          <p:nvPr/>
        </p:nvSpPr>
        <p:spPr>
          <a:xfrm>
            <a:off x="7590711" y="2550200"/>
            <a:ext cx="6203513" cy="557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练习2：角色切换表达练习 Role-Switch Expression Exercise（25分钟 25 mins）</a:t>
            </a:r>
            <a:endParaRPr lang="en-US" sz="1750" dirty="0"/>
          </a:p>
        </p:txBody>
      </p:sp>
      <p:sp>
        <p:nvSpPr>
          <p:cNvPr id="13" name="Text 11"/>
          <p:cNvSpPr/>
          <p:nvPr/>
        </p:nvSpPr>
        <p:spPr>
          <a:xfrm>
            <a:off x="7590711" y="3268861"/>
            <a:ext cx="6203513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选一个自己公司的核心产品特性，在5分钟内分别写出面向CEO、CFO、直接用户的三个版本的价值陈述（每版2-3句话）。Choose a core product feature and write three versions of a value statement for CEO, CFO, and end users in 5 minutes.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590711" y="4499372"/>
            <a:ext cx="6203513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完成后，两人互换互评 Peer Review：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590711" y="4915495"/>
            <a:ext cx="6203513" cy="1142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读完每个版本，你能识别出它是针对哪个角色写的吗？Can you identify which role each version targets?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价值语言是否准确匹配了那个角色的关注优先级？Does the language match that role's priority?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590711" y="6202204"/>
            <a:ext cx="6203513" cy="814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关键学习点 Key Learning：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最常见的错误是用一种语言写了三个版本，却觉得自己已经"适配"了角色。The most common mistake is writing the same language three times and thinking you've adapted to each role.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1407" y="581858"/>
            <a:ext cx="2718078" cy="287536"/>
          </a:xfrm>
          <a:prstGeom prst="roundRect">
            <a:avLst>
              <a:gd name="adj" fmla="val 652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82729" y="636270"/>
            <a:ext cx="2515433" cy="1787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7 · 30-DAY ACTION PLAN 30天行动计划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781407" y="918567"/>
            <a:ext cx="7091958" cy="9767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30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30天行动计划：从学习到习惯</a:t>
            </a:r>
            <a:endParaRPr lang="en-US" sz="3050" dirty="0"/>
          </a:p>
          <a:p>
            <a:pPr algn="l" indent="0" marL="0">
              <a:lnSpc>
                <a:spcPts val="3800"/>
              </a:lnSpc>
              <a:buNone/>
            </a:pPr>
            <a:r>
              <a:rPr lang="en-US" sz="30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30-Day Action Plan: From Learning to Habit</a:t>
            </a:r>
            <a:endParaRPr lang="en-US" sz="3050" dirty="0"/>
          </a:p>
        </p:txBody>
      </p:sp>
      <p:sp>
        <p:nvSpPr>
          <p:cNvPr id="5" name="Shape 3"/>
          <p:cNvSpPr/>
          <p:nvPr/>
        </p:nvSpPr>
        <p:spPr>
          <a:xfrm>
            <a:off x="7303770" y="2079903"/>
            <a:ext cx="22860" cy="5567839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6" name="Shape 4"/>
          <p:cNvSpPr/>
          <p:nvPr/>
        </p:nvSpPr>
        <p:spPr>
          <a:xfrm>
            <a:off x="6693396" y="2244209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7" name="Shape 5"/>
          <p:cNvSpPr/>
          <p:nvPr/>
        </p:nvSpPr>
        <p:spPr>
          <a:xfrm>
            <a:off x="7139404" y="2079903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8" name="Text 6"/>
          <p:cNvSpPr/>
          <p:nvPr/>
        </p:nvSpPr>
        <p:spPr>
          <a:xfrm>
            <a:off x="7197923" y="2109133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199209" y="2133600"/>
            <a:ext cx="3334583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1–3 · FAB-V 翻译表 Translation Table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81407" y="2451616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列出自己最常介绍的5个产品特性，对每个特性完成FAB-V四层翻译。List your 5 most-used product features and complete the FAB-V four-layer translation for each.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81407" y="3195876"/>
            <a:ext cx="5752386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完成标志 Milestone：</a:t>
            </a:r>
            <a:pPr algn="r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有一张5×4的FAB-V翻译表，V层连接到真实业务结果。A 5×4 FAB-V table with V layers linked to real business outcomes.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468136" y="3115389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13" name="Shape 11"/>
          <p:cNvSpPr/>
          <p:nvPr/>
        </p:nvSpPr>
        <p:spPr>
          <a:xfrm>
            <a:off x="7139404" y="2951083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14" name="Text 12"/>
          <p:cNvSpPr/>
          <p:nvPr/>
        </p:nvSpPr>
        <p:spPr>
          <a:xfrm>
            <a:off x="7197923" y="2980313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096607" y="3004780"/>
            <a:ext cx="3474363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3–7 · 拜访前准备 Pre-Visit Preparation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096607" y="3322796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选择下一次拜访，在会前用价值主张工作表完成准备，明确本次决策者角色和价值语言重点。Use the value proposition worksheet to prepare for your next customer visit.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096607" y="4067056"/>
            <a:ext cx="5752386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完成标志 Milestone：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工作表填完，价值语言重点清晰。Completed worksheet with clear value language priorities.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693396" y="4053245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19" name="Shape 17"/>
          <p:cNvSpPr/>
          <p:nvPr/>
        </p:nvSpPr>
        <p:spPr>
          <a:xfrm>
            <a:off x="7139404" y="3888938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20" name="Text 18"/>
          <p:cNvSpPr/>
          <p:nvPr/>
        </p:nvSpPr>
        <p:spPr>
          <a:xfrm>
            <a:off x="7197923" y="3918168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965252" y="3942636"/>
            <a:ext cx="3568541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7–14 · 实战应用 Real-World Application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81407" y="4260652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在实际对话中，至少3次使用FAB-V完整表达（B和V层为主，F和A层可简化）。记录客户反应。In actual conversations, use FAB-V at least 3 times. Record customer reactions — do they ask follow-up questions or nod in agreement?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468136" y="4957763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24" name="Shape 22"/>
          <p:cNvSpPr/>
          <p:nvPr/>
        </p:nvSpPr>
        <p:spPr>
          <a:xfrm>
            <a:off x="7139404" y="4793456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25" name="Text 23"/>
          <p:cNvSpPr/>
          <p:nvPr/>
        </p:nvSpPr>
        <p:spPr>
          <a:xfrm>
            <a:off x="7197923" y="4822686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096607" y="4847153"/>
            <a:ext cx="4141946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14–20 · 角色切换 Multi-Stakeholder Switching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8096607" y="5165169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识别"角色切换"机会：下一次多人会议，根据不同角色使用不同价值语言，观察各角色的共鸣反应。In your next multi-stakeholder meeting, deliberately switch value language by role and observe who responds most strongly.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693396" y="5732859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29" name="Shape 27"/>
          <p:cNvSpPr/>
          <p:nvPr/>
        </p:nvSpPr>
        <p:spPr>
          <a:xfrm>
            <a:off x="7139404" y="5568553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30" name="Text 28"/>
          <p:cNvSpPr/>
          <p:nvPr/>
        </p:nvSpPr>
        <p:spPr>
          <a:xfrm>
            <a:off x="7197923" y="5597783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5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3614857" y="5622250"/>
            <a:ext cx="2918936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20–25 · 团队分享 Team Sharing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781407" y="5940266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将FAB-V翻译表分享给团队或销售主管，收集反馈并优化。优化后的版本有至少3处根据反馈修改的地方。Share your FAB-V table with your team or manager, collect feedback, and refine at least 3 elements.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7468136" y="6507956"/>
            <a:ext cx="468868" cy="22860"/>
          </a:xfrm>
          <a:prstGeom prst="roundRect">
            <a:avLst>
              <a:gd name="adj" fmla="val 102558"/>
            </a:avLst>
          </a:prstGeom>
          <a:solidFill>
            <a:srgbClr val="D8D4D4"/>
          </a:solidFill>
          <a:ln/>
        </p:spPr>
      </p:sp>
      <p:sp>
        <p:nvSpPr>
          <p:cNvPr id="34" name="Shape 32"/>
          <p:cNvSpPr/>
          <p:nvPr/>
        </p:nvSpPr>
        <p:spPr>
          <a:xfrm>
            <a:off x="7139404" y="6343650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35" name="Text 33"/>
          <p:cNvSpPr/>
          <p:nvPr/>
        </p:nvSpPr>
        <p:spPr>
          <a:xfrm>
            <a:off x="7197923" y="6372880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6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8096607" y="6397347"/>
            <a:ext cx="3901916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25–30 · 复盘与模板化 Review &amp; Templatize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8096607" y="6715363"/>
            <a:ext cx="5752386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复盘：使用价值主张框架前后，对话质量有什么变化？什么样的V层表达最有效？总结出对你的产品最有效的2-3个价值主张模板。Reflect on conversation quality before vs. after, and distill your 2–3 most effective value proposition templates.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67120"/>
            <a:ext cx="2346722" cy="339566"/>
          </a:xfrm>
          <a:prstGeom prst="roundRect">
            <a:avLst>
              <a:gd name="adj" fmla="val 631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8566" y="828318"/>
            <a:ext cx="2117169" cy="2171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9 · CASE STUDIES 真实案例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93790" y="1170980"/>
            <a:ext cx="9940409" cy="1116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案例1：同一产品，两种语言，两种结果</a:t>
            </a:r>
            <a:endParaRPr lang="en-US" sz="3500" dirty="0"/>
          </a:p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Case 1: Same Product, Two Languages, Two Outcomes</a:t>
            </a:r>
            <a:endParaRPr lang="en-US" sz="3500" dirty="0"/>
          </a:p>
        </p:txBody>
      </p:sp>
      <p:sp>
        <p:nvSpPr>
          <p:cNvPr id="5" name="Text 3"/>
          <p:cNvSpPr/>
          <p:nvPr/>
        </p:nvSpPr>
        <p:spPr>
          <a:xfrm>
            <a:off x="793790" y="2528411"/>
            <a:ext cx="13042821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某企业协作软件公司，同一套产品在两家相似的中型制造企业：A公司顺利成交，B公司谈了三轮后搁置。A B2B collaboration software company sold the same product to two similar mid-sized manufacturers — one closed, one stalled.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5202" y="3252192"/>
            <a:ext cx="6560701" cy="3047048"/>
          </a:xfrm>
          <a:prstGeom prst="roundRect">
            <a:avLst>
              <a:gd name="adj" fmla="val 879"/>
            </a:avLst>
          </a:prstGeom>
          <a:solidFill>
            <a:srgbClr val="2150FE"/>
          </a:solidFill>
          <a:ln/>
        </p:spPr>
      </p:sp>
      <p:sp>
        <p:nvSpPr>
          <p:cNvPr id="7" name="Text 5"/>
          <p:cNvSpPr/>
          <p:nvPr/>
        </p:nvSpPr>
        <p:spPr>
          <a:xfrm>
            <a:off x="843796" y="3412927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A公司 </a:t>
            </a:r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✅</a:t>
            </a:r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成交 Closed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843796" y="3852624"/>
            <a:ext cx="6203513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销售始终使用</a:t>
            </a:r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运营效率语言 Operational Efficiency Language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43796" y="4268748"/>
            <a:ext cx="6203513" cy="1198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"跨部门协作从3天变1天" Cross-department collaboration reduced from 3 days to 1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"减少40%的会议" 40% reduction in meetings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与运营总监共同核算：每年节省约XX万元的返工成本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43796" y="5611654"/>
            <a:ext cx="6203513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A公司采购负责人内部说服CEO的理由正是销售帮助量化的那个数字——价值陈述成了内部审批的说服工具。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540704" y="3412927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B公司 </a:t>
            </a:r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❌</a:t>
            </a:r>
            <a:pPr algn="l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搁置 Stalled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7540704" y="3852624"/>
            <a:ext cx="630352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销售全程使用</a:t>
            </a:r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功能语言 Feature Language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：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540704" y="4268748"/>
            <a:ext cx="6303526" cy="9267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"支持项目看板、甘特图" Supports Kanban boards and Gantt charts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"文件管理、权限设置" File management and permission settings</a:t>
            </a:r>
            <a:endParaRPr lang="en-US" sz="1400" dirty="0"/>
          </a:p>
          <a:p>
            <a:pPr algn="l" marL="342900" indent="-342900">
              <a:lnSpc>
                <a:spcPts val="2100"/>
              </a:lnSpc>
              <a:buSzPct val="100000"/>
              <a:buChar char="•"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未与任何业务结果建立连接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540704" y="5340191"/>
            <a:ext cx="6303526" cy="814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B公司联系人事后反馈："他们的产品功能听起来不少，但我们一直不确定这个能解决我们什么问题。" "They had a lot of features, but we were never sure what problem it would solve for us."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93790" y="6480096"/>
            <a:ext cx="13042821" cy="982266"/>
          </a:xfrm>
          <a:prstGeom prst="roundRect">
            <a:avLst>
              <a:gd name="adj" fmla="val 2728"/>
            </a:avLst>
          </a:prstGeom>
          <a:solidFill>
            <a:srgbClr val="FCF2B5"/>
          </a:solidFill>
          <a:ln/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2383" y="6737509"/>
            <a:ext cx="223242" cy="178594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374219" y="6685478"/>
            <a:ext cx="12283797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关键启示 Key Insight：价值陈述不只是影响客户的购买决定，更是给他们内部推动者的"说服工具"。能量化的业务价值，在内部审批中的力量远超过任何功能描述。Value statements don't just persuade the buyer — they become the internal champion's tool for getting budget approved.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1407" y="582573"/>
            <a:ext cx="2309813" cy="332780"/>
          </a:xfrm>
          <a:prstGeom prst="roundRect">
            <a:avLst>
              <a:gd name="adj" fmla="val 6341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4517" y="642938"/>
            <a:ext cx="2083594" cy="212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1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9 · CASE STUDIES 真实案例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81407" y="977622"/>
            <a:ext cx="10948392" cy="1098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案例2：同一特性，三个版本，三个共鸣点</a:t>
            </a:r>
            <a:endParaRPr lang="en-US" sz="3450" dirty="0"/>
          </a:p>
          <a:p>
            <a:pPr algn="l" indent="0" marL="0">
              <a:lnSpc>
                <a:spcPts val="4300"/>
              </a:lnSpc>
              <a:buNone/>
            </a:pPr>
            <a:r>
              <a:rPr lang="en-US" sz="34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Case 2: One Feature, Three Versions, Three Resonance Points</a:t>
            </a:r>
            <a:endParaRPr lang="en-US" sz="3450" dirty="0"/>
          </a:p>
        </p:txBody>
      </p:sp>
      <p:sp>
        <p:nvSpPr>
          <p:cNvPr id="5" name="Text 3"/>
          <p:cNvSpPr/>
          <p:nvPr/>
        </p:nvSpPr>
        <p:spPr>
          <a:xfrm>
            <a:off x="781407" y="2310170"/>
            <a:ext cx="13067586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某人力资源SaaS公司，核心功能"AI自动简历筛选"在三个不同角色面前的价值表达。A HR SaaS company's "AI Resume Screening" feature — presented in three distinct value languages.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781407" y="3015853"/>
            <a:ext cx="4251960" cy="3497818"/>
          </a:xfrm>
          <a:prstGeom prst="roundRect">
            <a:avLst>
              <a:gd name="adj" fmla="val 75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267" y="3038713"/>
            <a:ext cx="4206240" cy="527447"/>
          </a:xfrm>
          <a:prstGeom prst="rect">
            <a:avLst/>
          </a:prstGeom>
          <a:solidFill>
            <a:srgbClr val="F2EEEE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775466" y="3170515"/>
            <a:ext cx="263723" cy="263723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80003" y="3721894"/>
            <a:ext cx="2820114" cy="2746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给HR经理 · 直接用户 End User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980003" y="4090035"/>
            <a:ext cx="3854768" cy="10610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"我们的AI简历筛选，可以在收到简历后3分钟内完成初筛，</a:t>
            </a:r>
            <a:pPr algn="l" indent="0" marL="0">
              <a:lnSpc>
                <a:spcPts val="2050"/>
              </a:lnSpc>
              <a:buNone/>
            </a:pPr>
            <a:r>
              <a:rPr lang="en-US" sz="13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您不再需要在招聘旺季花每周15小时手动看简历</a:t>
            </a:r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——那15小时可以用来做候选人深度访谈或内部合作伙伴管理。"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980003" y="5244584"/>
            <a:ext cx="3854768" cy="795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价值语言：时间节省 · 减少繁琐工作 · 聚焦高价值任务 Time savings, reduced tedious work, focus on high-value tasks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5189101" y="3015853"/>
            <a:ext cx="4252079" cy="3497818"/>
          </a:xfrm>
          <a:prstGeom prst="roundRect">
            <a:avLst>
              <a:gd name="adj" fmla="val 75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211961" y="3038713"/>
            <a:ext cx="4206359" cy="527447"/>
          </a:xfrm>
          <a:prstGeom prst="rect">
            <a:avLst/>
          </a:prstGeom>
          <a:solidFill>
            <a:srgbClr val="F2EEEE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83279" y="3170515"/>
            <a:ext cx="263723" cy="263723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387697" y="3721894"/>
            <a:ext cx="3346371" cy="2746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给HRBP/人才总监 · 管理者 Manager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5387697" y="4090035"/>
            <a:ext cx="3854887" cy="10610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"AI筛选把简历初筛的人力成本降低了70%，同时筛选一致性提升——</a:t>
            </a:r>
            <a:pPr algn="l" indent="0" marL="0">
              <a:lnSpc>
                <a:spcPts val="2050"/>
              </a:lnSpc>
              <a:buNone/>
            </a:pPr>
            <a:r>
              <a:rPr lang="en-US" sz="13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不同招聘专员对同一职位候选人标准不统一的问题消失了</a:t>
            </a:r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。这意味着您的团队可以把精力集中在候选人体验和最终决策质量。"</a:t>
            </a:r>
            <a:endParaRPr lang="en-US" sz="1350" dirty="0"/>
          </a:p>
        </p:txBody>
      </p:sp>
      <p:sp>
        <p:nvSpPr>
          <p:cNvPr id="17" name="Text 13"/>
          <p:cNvSpPr/>
          <p:nvPr/>
        </p:nvSpPr>
        <p:spPr>
          <a:xfrm>
            <a:off x="5387697" y="5244584"/>
            <a:ext cx="3854887" cy="795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价值语言：团队效能 · 一致性 · 质量提升 Team effectiveness, standardization, quality improvement</a:t>
            </a:r>
            <a:endParaRPr lang="en-US" sz="1350" dirty="0"/>
          </a:p>
        </p:txBody>
      </p:sp>
      <p:sp>
        <p:nvSpPr>
          <p:cNvPr id="18" name="Shape 14"/>
          <p:cNvSpPr/>
          <p:nvPr/>
        </p:nvSpPr>
        <p:spPr>
          <a:xfrm>
            <a:off x="9596914" y="3015853"/>
            <a:ext cx="4252079" cy="3497818"/>
          </a:xfrm>
          <a:prstGeom prst="roundRect">
            <a:avLst>
              <a:gd name="adj" fmla="val 75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9619774" y="3038713"/>
            <a:ext cx="4206359" cy="527447"/>
          </a:xfrm>
          <a:prstGeom prst="rect">
            <a:avLst/>
          </a:prstGeom>
          <a:solidFill>
            <a:srgbClr val="F2EEEE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91092" y="3170515"/>
            <a:ext cx="263723" cy="263723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9795510" y="3721894"/>
            <a:ext cx="3854887" cy="5493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给CFO/人力成本负责人 · 财务决策者 Financial Decision-Maker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9795510" y="4364712"/>
            <a:ext cx="3854887" cy="1326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"按贵公司每年500个招聘需求估算，手动简历筛选人力成本约30万元/年。AI筛选降低约70%，即</a:t>
            </a:r>
            <a:pPr algn="l" indent="0" marL="0">
              <a:lnSpc>
                <a:spcPts val="2050"/>
              </a:lnSpc>
              <a:buNone/>
            </a:pPr>
            <a:r>
              <a:rPr lang="en-US" sz="13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节省21万元——相当于我们年费的2.5倍节省</a:t>
            </a:r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。招聘周期缩短平均12天，加速上岗收益约15万元/年。合计约36万元/年量化价值。"</a:t>
            </a:r>
            <a:endParaRPr lang="en-US" sz="1350" dirty="0"/>
          </a:p>
        </p:txBody>
      </p:sp>
      <p:sp>
        <p:nvSpPr>
          <p:cNvPr id="23" name="Text 18"/>
          <p:cNvSpPr/>
          <p:nvPr/>
        </p:nvSpPr>
        <p:spPr>
          <a:xfrm>
            <a:off x="9795510" y="5784532"/>
            <a:ext cx="3854887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价值语言：ROI · 成本节省 · 量化收益 ROI, cost savings, quantified value</a:t>
            </a:r>
            <a:endParaRPr lang="en-US" sz="1350" dirty="0"/>
          </a:p>
        </p:txBody>
      </p:sp>
      <p:sp>
        <p:nvSpPr>
          <p:cNvPr id="24" name="Shape 19"/>
          <p:cNvSpPr/>
          <p:nvPr/>
        </p:nvSpPr>
        <p:spPr>
          <a:xfrm>
            <a:off x="781407" y="6688812"/>
            <a:ext cx="13067586" cy="958215"/>
          </a:xfrm>
          <a:prstGeom prst="roundRect">
            <a:avLst>
              <a:gd name="adj" fmla="val 2753"/>
            </a:avLst>
          </a:prstGeom>
          <a:solidFill>
            <a:srgbClr val="B6FCB8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7143" y="6937534"/>
            <a:ext cx="219789" cy="175736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352669" y="6888480"/>
            <a:ext cx="12320587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关键启示 Key Insight：写价值主张不是找到"最好的版本"，而是为每个受众找到"最相关的版本"。每个版本客户听了都会说"这和我们有关"。Don't look for the best version — find the most relevant version for each audience.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21638"/>
            <a:ext cx="1956316" cy="271224"/>
          </a:xfrm>
          <a:prstGeom prst="roundRect">
            <a:avLst>
              <a:gd name="adj" fmla="val 6586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0707" y="773906"/>
            <a:ext cx="1762482" cy="1666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9 · CASE STUDIES 真实案例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93790" y="1037511"/>
            <a:ext cx="8641199" cy="9303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50"/>
              </a:lnSpc>
              <a:buNone/>
            </a:pPr>
            <a:r>
              <a:rPr lang="en-US" sz="2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案例3：价值陈述拯救了停滞的300万大单</a:t>
            </a:r>
            <a:endParaRPr lang="en-US" sz="2900" dirty="0"/>
          </a:p>
          <a:p>
            <a:pPr algn="l" indent="0" marL="0">
              <a:lnSpc>
                <a:spcPts val="3650"/>
              </a:lnSpc>
              <a:buNone/>
            </a:pPr>
            <a:r>
              <a:rPr lang="en-US" sz="2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Case 3: A Value Statement That Saved a ¥3M Stalled Deal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793790" y="2135267"/>
            <a:ext cx="13042821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某供应链管理软件公司，一个300万的大单已经谈了6个月，停在了CFO审批环节——CFO认为价格偏高，要求降价20%。A ¥3M supply chain software deal stalled at CFO approval after 6 months — CFO demanded a 20% discount.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793790" y="2789039"/>
            <a:ext cx="2432447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问题诊断 Root Cause Diagnosis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93790" y="3133130"/>
            <a:ext cx="63398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销售主管复盘发现：整个销售过程始终在用"效率"和"流程优化"语言——这对COO和运营团队很有效，但对CFO没有建立任何财务价值认知。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93790" y="3650218"/>
            <a:ext cx="63398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The team had used efficiency and process language throughout — effective for COO, but built zero financial value perception for the CFO.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793790" y="4229576"/>
            <a:ext cx="6339840" cy="11073"/>
          </a:xfrm>
          <a:prstGeom prst="rect">
            <a:avLst/>
          </a:prstGeom>
          <a:solidFill>
            <a:srgbClr val="4C4C4D">
              <a:alpha val="5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793790" y="4403288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解决方案 The Solution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793790" y="4747379"/>
            <a:ext cx="63398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决定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不降价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，而是为CFO准备了一份针对性的价值陈述文档。Not a price cut — a value statement document designed specifically for the CFO.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93790" y="5289590"/>
            <a:ext cx="6339840" cy="2092881"/>
          </a:xfrm>
          <a:prstGeom prst="roundRect">
            <a:avLst>
              <a:gd name="adj" fmla="val 1067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50238" y="5371743"/>
            <a:ext cx="2864644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现有系统年度库存积压成本 Annual inventory backlog cost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112538" y="5371743"/>
            <a:ext cx="2864644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约480万元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950238" y="5945148"/>
            <a:ext cx="2864644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供应商延迟付款罚款 Supplier late payment penalties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112538" y="5945148"/>
            <a:ext cx="2864644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约60万元/年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950238" y="6518553"/>
            <a:ext cx="2864644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新系统预估节省（保守）Conservative savings estimate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112538" y="6518553"/>
            <a:ext cx="2864644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320万元/年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950238" y="7091958"/>
            <a:ext cx="2864644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投资回收期 Payback period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2538" y="7091958"/>
            <a:ext cx="2864644" cy="208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11个月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397234" y="2677478"/>
            <a:ext cx="6554153" cy="4830485"/>
          </a:xfrm>
          <a:prstGeom prst="roundRect">
            <a:avLst>
              <a:gd name="adj" fmla="val 462"/>
            </a:avLst>
          </a:prstGeom>
          <a:solidFill>
            <a:srgbClr val="04318F"/>
          </a:solidFill>
          <a:ln/>
        </p:spPr>
      </p:sp>
      <p:sp>
        <p:nvSpPr>
          <p:cNvPr id="22" name="Text 20"/>
          <p:cNvSpPr/>
          <p:nvPr/>
        </p:nvSpPr>
        <p:spPr>
          <a:xfrm>
            <a:off x="7546062" y="2789039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结果 Outcome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7546062" y="3133130"/>
            <a:ext cx="6256496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销售主管用这份文档做了一次15分钟的"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投资分析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"，而不是产品演示。Investment analysis, not a product demo.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7769304" y="3675340"/>
            <a:ext cx="6033254" cy="8334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CFO当场说："如果数字是准确的，这是一笔好生意。我们需要验证一下这几个数字。"</a:t>
            </a:r>
            <a:endParaRPr lang="en-US" sz="1150" dirty="0"/>
          </a:p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"If the numbers are accurate, this is a good investment. We need to verify a few of these figures."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7546062" y="3675340"/>
            <a:ext cx="15240" cy="833438"/>
          </a:xfrm>
          <a:prstGeom prst="rect">
            <a:avLst/>
          </a:prstGeom>
          <a:solidFill>
            <a:srgbClr val="2150FE"/>
          </a:solidFill>
          <a:ln/>
        </p:spPr>
      </p:sp>
      <p:sp>
        <p:nvSpPr>
          <p:cNvPr id="26" name="Text 24"/>
          <p:cNvSpPr/>
          <p:nvPr/>
        </p:nvSpPr>
        <p:spPr>
          <a:xfrm>
            <a:off x="7546062" y="4634270"/>
            <a:ext cx="6256496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两周后，合同金额300万，</a:t>
            </a:r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没有折扣</a:t>
            </a:r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，签约。Two weeks later: ¥3M contract signed. No discount.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7546062" y="5213628"/>
            <a:ext cx="6256496" cy="11073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7546062" y="5387340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关键启示 Key Insight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7546062" y="5731431"/>
            <a:ext cx="6256496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很多"价格问题"的根源是"价值感知不足"——在有权力说"不"的人面前，必须用他们的语言建立价值认知。CFO的语言是财务，而不是效率。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7546062" y="6248519"/>
            <a:ext cx="6256496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Many "price problems" are actually "value perception problems." The CFO speaks finance, not efficiency.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9376" y="501134"/>
            <a:ext cx="1510189" cy="204192"/>
          </a:xfrm>
          <a:prstGeom prst="roundRect">
            <a:avLst>
              <a:gd name="adj" fmla="val 6871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97123" y="543758"/>
            <a:ext cx="1354693" cy="1189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8 · ASSESSMENT 评估工具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719376" y="732830"/>
            <a:ext cx="7687389" cy="730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价值主张表达能力量表：前后测15题</a:t>
            </a:r>
            <a:endParaRPr lang="en-US" sz="2300" dirty="0"/>
          </a:p>
          <a:p>
            <a:pPr algn="l" indent="0" marL="0">
              <a:lnSpc>
                <a:spcPts val="2850"/>
              </a:lnSpc>
              <a:buNone/>
            </a:pPr>
            <a:r>
              <a:rPr lang="en-US" sz="2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Value Proposition Expression Assessment: 15-Item Pre/Post Test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719376" y="1566624"/>
            <a:ext cx="13191649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请对以下每道题目用1-5分进行自评（1=完全不符合，5=完全符合）。在课程开始前完成前测，课程结束后完成后测，对比成长。Rate each item 1–5 (1=Never, 5=Always). Complete pre-test before the course and post-test after.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19376" y="1792605"/>
            <a:ext cx="13191649" cy="5491639"/>
          </a:xfrm>
          <a:prstGeom prst="roundRect">
            <a:avLst>
              <a:gd name="adj" fmla="val 319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26996" y="1800225"/>
            <a:ext cx="13176409" cy="24645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844153" y="184916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题号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165509" y="1849160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A. FAB-V 框架应用 FAB-V Application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388923" y="1849160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前测 Pre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2706469" y="184916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后测 Post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26996" y="2046684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844153" y="2095619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165509" y="2095619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我能清晰区分产品的"特性"、"优势"、"利益"和"业务价值"四个层次。I can clearly distinguish Feature, Advantage, Benefit, and Business Value.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388923" y="2095619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2706469" y="2095619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26996" y="2293144"/>
            <a:ext cx="13176409" cy="39504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844153" y="2342078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165509" y="2342078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在介绍产品时，我通常会将特性连接到客户的具体业务结果（而不只是产品好处）。I typically connect features to specific customer business outcomes, not just product benefits.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388923" y="2342078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2706469" y="2342078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726996" y="2688193"/>
            <a:ext cx="13176409" cy="39504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844153" y="2737128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A3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165509" y="2737128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我能根据客户已表达的痛点/目标，选择最相关的特性来表达，而不是列出所有功能。I select the most relevant features based on the customer's expressed pain points, not list everything.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388923" y="2737128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706469" y="2737128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26996" y="3083243"/>
            <a:ext cx="13176409" cy="24645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844153" y="3132177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165509" y="3132177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我的价值陈述中包含可量化的业务影响（即使是估算），而不只是定性描述。My value statements include quantifiable business impact, even if estimated.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388923" y="3132177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2706469" y="3132177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26996" y="3329702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844153" y="3378637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A5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2165509" y="3378637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我能用FAB-V框架在5分钟内快速准备一个产品特性的完整价值陈述。I can use FAB-V to prepare a complete value statement for a feature in under 5 minutes.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388923" y="3378637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2706469" y="3378637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726996" y="3576161"/>
            <a:ext cx="13176409" cy="24645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844153" y="3625096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题号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2165509" y="3625096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B. 决策者价值语言适配 Decision-Maker Language Adaptation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1388923" y="3625096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前测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2706469" y="3625096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后测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726996" y="3822621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844153" y="3871555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B1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2165509" y="3871555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我了解CEO、CFO、COO、直接用户对价值的不同关注点。I understand the different value priorities of CEO, CFO, COO, and end users.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11388923" y="3871555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2706469" y="3871555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726996" y="4069080"/>
            <a:ext cx="13176409" cy="24645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844153" y="4118015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B2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165509" y="4118015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在拜访前，我会确认主要决策者角色，并准备对应的价值语言。I confirm the key decision-maker roles before a visit and prepare tailored value language.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11388923" y="4118015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12706469" y="4118015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726996" y="4315539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844153" y="4364474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B3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2165509" y="4364474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在多人会议中，我能根据发言者角色，调整我的价值表达重点。In multi-stakeholder meetings, I adjust my value focus based on who is speaking.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1388923" y="4364474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12706469" y="4364474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726996" y="4561999"/>
            <a:ext cx="13176409" cy="39504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58" name="Text 56"/>
          <p:cNvSpPr/>
          <p:nvPr/>
        </p:nvSpPr>
        <p:spPr>
          <a:xfrm>
            <a:off x="844153" y="4610933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B4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2165509" y="4610933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当对话对象是财务负责人时，我能用财务语言（ROI/成本/回本期）表达价值。When speaking with finance leaders, I can express value in financial language (ROI, cost, payback).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11388923" y="4610933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12706469" y="4610933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26996" y="4957048"/>
            <a:ext cx="13176409" cy="39504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63" name="Text 61"/>
          <p:cNvSpPr/>
          <p:nvPr/>
        </p:nvSpPr>
        <p:spPr>
          <a:xfrm>
            <a:off x="844153" y="5005983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B5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2165509" y="5005983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当对话对象是直接用户时，我能用日常工作语言（节省时间/减少步骤）表达价值。When speaking with end users, I express value in day-to-day work language (save time, fewer steps).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11388923" y="5005983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12706469" y="5005983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726996" y="5352098"/>
            <a:ext cx="13176409" cy="24645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68" name="Text 66"/>
          <p:cNvSpPr/>
          <p:nvPr/>
        </p:nvSpPr>
        <p:spPr>
          <a:xfrm>
            <a:off x="844153" y="5401032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题号</a:t>
            </a:r>
            <a:endParaRPr lang="en-US" sz="900" dirty="0"/>
          </a:p>
        </p:txBody>
      </p:sp>
      <p:sp>
        <p:nvSpPr>
          <p:cNvPr id="69" name="Text 67"/>
          <p:cNvSpPr/>
          <p:nvPr/>
        </p:nvSpPr>
        <p:spPr>
          <a:xfrm>
            <a:off x="2165509" y="5401032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C. 个性化适配能力 Personalization Capability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11388923" y="5401032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前测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12706469" y="5401032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后测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726996" y="5598557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73" name="Text 71"/>
          <p:cNvSpPr/>
          <p:nvPr/>
        </p:nvSpPr>
        <p:spPr>
          <a:xfrm>
            <a:off x="844153" y="5647492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C1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2165509" y="5647492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我的价值陈述使用了客户自己说过的词汇和情境，而不是通用模板。My value statements use the customer's own words and context, not generic templates.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11388923" y="5647492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12706469" y="5647492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726996" y="5845016"/>
            <a:ext cx="13176409" cy="39504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8" name="Text 76"/>
          <p:cNvSpPr/>
          <p:nvPr/>
        </p:nvSpPr>
        <p:spPr>
          <a:xfrm>
            <a:off x="844153" y="5893951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C2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2165509" y="5893951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我能根据客户的行业特点，选择最能共鸣的价值角度（效率/成本/合规/竞争）。I select the most resonant value angle (efficiency/cost/compliance/competition) based on the customer's industry.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11388923" y="5893951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12706469" y="5893951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726996" y="6240066"/>
            <a:ext cx="13176409" cy="24645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83" name="Text 81"/>
          <p:cNvSpPr/>
          <p:nvPr/>
        </p:nvSpPr>
        <p:spPr>
          <a:xfrm>
            <a:off x="844153" y="628900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C3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2165509" y="6289000"/>
            <a:ext cx="8982194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我能将需求挖掘阶段了解到的根因/愿景，融入到价值主张的表达中。I can integrate root causes and vision discovered during discovery into my value proposition.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11388923" y="6289000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12706469" y="628900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87" name="Shape 85"/>
          <p:cNvSpPr/>
          <p:nvPr/>
        </p:nvSpPr>
        <p:spPr>
          <a:xfrm>
            <a:off x="726996" y="6486525"/>
            <a:ext cx="13176409" cy="39504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88" name="Text 86"/>
          <p:cNvSpPr/>
          <p:nvPr/>
        </p:nvSpPr>
        <p:spPr>
          <a:xfrm>
            <a:off x="844153" y="653546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C4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2165509" y="6535460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在准备重要会议时，我会提前写出针对此客户的定制化价值陈述（而非临场发挥）。Before important meetings, I write a customized value statement for this specific customer in advance.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11388923" y="6535460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12706469" y="6535460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92" name="Shape 90"/>
          <p:cNvSpPr/>
          <p:nvPr/>
        </p:nvSpPr>
        <p:spPr>
          <a:xfrm>
            <a:off x="726996" y="6881574"/>
            <a:ext cx="13176409" cy="39504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93" name="Text 91"/>
          <p:cNvSpPr/>
          <p:nvPr/>
        </p:nvSpPr>
        <p:spPr>
          <a:xfrm>
            <a:off x="844153" y="6930509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C5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2165509" y="6930509"/>
            <a:ext cx="898219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客户对我的价值陈述的反应，通常是"这正是我们的问题"而非"听起来不错"。Customer reactions to my value statements are typically "that's exactly our problem" rather than "sounds nice."</a:t>
            </a:r>
            <a:endParaRPr lang="en-US" sz="900" dirty="0"/>
          </a:p>
        </p:txBody>
      </p:sp>
      <p:sp>
        <p:nvSpPr>
          <p:cNvPr id="95" name="Text 93"/>
          <p:cNvSpPr/>
          <p:nvPr/>
        </p:nvSpPr>
        <p:spPr>
          <a:xfrm>
            <a:off x="11388923" y="6930509"/>
            <a:ext cx="107632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96" name="Text 94"/>
          <p:cNvSpPr/>
          <p:nvPr/>
        </p:nvSpPr>
        <p:spPr>
          <a:xfrm>
            <a:off x="12706469" y="6930509"/>
            <a:ext cx="1080135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___</a:t>
            </a:r>
            <a:endParaRPr lang="en-US" sz="900" dirty="0"/>
          </a:p>
        </p:txBody>
      </p:sp>
      <p:sp>
        <p:nvSpPr>
          <p:cNvPr id="97" name="Shape 95"/>
          <p:cNvSpPr/>
          <p:nvPr/>
        </p:nvSpPr>
        <p:spPr>
          <a:xfrm>
            <a:off x="719376" y="7361634"/>
            <a:ext cx="13191649" cy="366832"/>
          </a:xfrm>
          <a:prstGeom prst="roundRect">
            <a:avLst>
              <a:gd name="adj" fmla="val 4781"/>
            </a:avLst>
          </a:prstGeom>
          <a:solidFill>
            <a:srgbClr val="B6FCB8"/>
          </a:solidFill>
          <a:ln/>
        </p:spPr>
      </p:sp>
      <p:pic>
        <p:nvPicPr>
          <p:cNvPr id="9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6176" y="7512010"/>
            <a:ext cx="146090" cy="116800"/>
          </a:xfrm>
          <a:prstGeom prst="rect">
            <a:avLst/>
          </a:prstGeom>
        </p:spPr>
      </p:pic>
      <p:sp>
        <p:nvSpPr>
          <p:cNvPr id="99" name="Text 96"/>
          <p:cNvSpPr/>
          <p:nvPr/>
        </p:nvSpPr>
        <p:spPr>
          <a:xfrm>
            <a:off x="1099066" y="7459623"/>
            <a:ext cx="12695158" cy="1485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成功标准 Success Criteria：总分提升≥12分 Total score improvement ≥12 points；完成至少5个产品特性的FAB-V翻译表；在1次真实拜访中使用客户定制的价值主张获得积极回应。Total /75 points each assessment.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9025" y="574715"/>
            <a:ext cx="1635204" cy="220385"/>
          </a:xfrm>
          <a:prstGeom prst="roundRect">
            <a:avLst>
              <a:gd name="adj" fmla="val 6805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1535" y="619720"/>
            <a:ext cx="1470184" cy="1303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7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9 · RESOURCES 资源与书单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769025" y="826532"/>
            <a:ext cx="5475089" cy="781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50"/>
              </a:lnSpc>
              <a:buNone/>
            </a:pPr>
            <a:r>
              <a:rPr lang="en-US" sz="2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推荐书单与AI辅助工具</a:t>
            </a:r>
            <a:endParaRPr lang="en-US" sz="2450" dirty="0"/>
          </a:p>
          <a:p>
            <a:pPr algn="l" indent="0" marL="0">
              <a:lnSpc>
                <a:spcPts val="3050"/>
              </a:lnSpc>
              <a:buNone/>
            </a:pPr>
            <a:r>
              <a:rPr lang="en-US" sz="24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Recommended Reading &amp; AI Prompt Tools</a:t>
            </a:r>
            <a:endParaRPr lang="en-US" sz="2450" dirty="0"/>
          </a:p>
        </p:txBody>
      </p:sp>
      <p:sp>
        <p:nvSpPr>
          <p:cNvPr id="5" name="Text 3"/>
          <p:cNvSpPr/>
          <p:nvPr/>
        </p:nvSpPr>
        <p:spPr>
          <a:xfrm>
            <a:off x="769025" y="1804154"/>
            <a:ext cx="2178129" cy="1952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推荐书单 Recommended Reading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69025" y="2087880"/>
            <a:ext cx="6393775" cy="1042749"/>
          </a:xfrm>
          <a:prstGeom prst="roundRect">
            <a:avLst>
              <a:gd name="adj" fmla="val 7015"/>
            </a:avLst>
          </a:prstGeom>
          <a:solidFill>
            <a:srgbClr val="FFFFFF"/>
          </a:solidFill>
          <a:ln w="15240">
            <a:solidFill>
              <a:srgbClr val="D8D4D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53785" y="2087880"/>
            <a:ext cx="60960" cy="1042749"/>
          </a:xfrm>
          <a:prstGeom prst="roundRect">
            <a:avLst>
              <a:gd name="adj" fmla="val 30752"/>
            </a:avLst>
          </a:prstGeom>
          <a:solidFill>
            <a:srgbClr val="2150FE"/>
          </a:solidFill>
          <a:ln/>
        </p:spPr>
      </p:sp>
      <p:sp>
        <p:nvSpPr>
          <p:cNvPr id="8" name="Text 6"/>
          <p:cNvSpPr/>
          <p:nvPr/>
        </p:nvSpPr>
        <p:spPr>
          <a:xfrm>
            <a:off x="954881" y="2228017"/>
            <a:ext cx="1935956" cy="1952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《Value Proposition Design》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54881" y="2501860"/>
            <a:ext cx="6067782" cy="488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Alexander Osterwalder et al. 最系统的价值主张设计工具书，Value Proposition Canvas（价值主张画布）是本课FAB-V框架的重要理论基础。特别推荐第一部分"画布理论"。The most systematic value proposition design toolkit — the canvas is the theoretical foundation of FAB-V.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769025" y="3209211"/>
            <a:ext cx="6393775" cy="1042749"/>
          </a:xfrm>
          <a:prstGeom prst="roundRect">
            <a:avLst>
              <a:gd name="adj" fmla="val 7015"/>
            </a:avLst>
          </a:prstGeom>
          <a:solidFill>
            <a:srgbClr val="FFFFFF"/>
          </a:solidFill>
          <a:ln w="15240">
            <a:solidFill>
              <a:srgbClr val="D8D4D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3785" y="3209211"/>
            <a:ext cx="60960" cy="1042749"/>
          </a:xfrm>
          <a:prstGeom prst="roundRect">
            <a:avLst>
              <a:gd name="adj" fmla="val 30752"/>
            </a:avLst>
          </a:prstGeom>
          <a:solidFill>
            <a:srgbClr val="2150FE"/>
          </a:solidFill>
          <a:ln/>
        </p:spPr>
      </p:sp>
      <p:sp>
        <p:nvSpPr>
          <p:cNvPr id="12" name="Text 10"/>
          <p:cNvSpPr/>
          <p:nvPr/>
        </p:nvSpPr>
        <p:spPr>
          <a:xfrm>
            <a:off x="954881" y="3349347"/>
            <a:ext cx="1595318" cy="1952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《The Challenger Sale》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54881" y="3623191"/>
            <a:ext cx="6067782" cy="488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Matthew Dixon &amp; Brent Adamson. "挑战者"最核心的能力之一是"量体裁衣"（Tailoring）——根据不同决策者调整价值信息；本课的决策者价值语言矩阵正是这一能力的操作化工具。"Tailoring" is the Challenger's key skill — our decision-maker matrix operationalizes this.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025" y="4330541"/>
            <a:ext cx="6393775" cy="1042749"/>
          </a:xfrm>
          <a:prstGeom prst="roundRect">
            <a:avLst>
              <a:gd name="adj" fmla="val 7015"/>
            </a:avLst>
          </a:prstGeom>
          <a:solidFill>
            <a:srgbClr val="FFFFFF"/>
          </a:solidFill>
          <a:ln w="15240">
            <a:solidFill>
              <a:srgbClr val="D8D4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53785" y="4330541"/>
            <a:ext cx="60960" cy="1042749"/>
          </a:xfrm>
          <a:prstGeom prst="roundRect">
            <a:avLst>
              <a:gd name="adj" fmla="val 30752"/>
            </a:avLst>
          </a:prstGeom>
          <a:solidFill>
            <a:srgbClr val="2150FE"/>
          </a:solidFill>
          <a:ln/>
        </p:spPr>
      </p:sp>
      <p:sp>
        <p:nvSpPr>
          <p:cNvPr id="16" name="Text 14"/>
          <p:cNvSpPr/>
          <p:nvPr/>
        </p:nvSpPr>
        <p:spPr>
          <a:xfrm>
            <a:off x="954881" y="4470678"/>
            <a:ext cx="1562100" cy="1952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《Spin Selling》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54881" y="4744522"/>
            <a:ext cx="6067782" cy="4886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Neil Rackham. 第6章专门讨论为什么"特性利益"表达在大客户销售中效果差，以及如何通过需求-收益（Need-Payoff）问题让价值自然浮现。Chapter 6 explains why feature-benefit selling fails in complex sales and how Need-Payoff questions surface value naturally.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85209" y="1725573"/>
            <a:ext cx="6573798" cy="5929313"/>
          </a:xfrm>
          <a:prstGeom prst="roundRect">
            <a:avLst>
              <a:gd name="adj" fmla="val 316"/>
            </a:avLst>
          </a:prstGeom>
          <a:solidFill>
            <a:srgbClr val="04318F"/>
          </a:solidFill>
          <a:ln/>
        </p:spPr>
      </p:sp>
      <p:sp>
        <p:nvSpPr>
          <p:cNvPr id="19" name="Text 17"/>
          <p:cNvSpPr/>
          <p:nvPr/>
        </p:nvSpPr>
        <p:spPr>
          <a:xfrm>
            <a:off x="7510105" y="1804154"/>
            <a:ext cx="2345293" cy="1952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 辅助提示词 AI Prompt Templates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510105" y="2077998"/>
            <a:ext cx="6324005" cy="1628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FAB-V 价值翻译提示词 FAB-V Translation Prompt：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510105" y="2329339"/>
            <a:ext cx="6324005" cy="2367201"/>
          </a:xfrm>
          <a:prstGeom prst="roundRect">
            <a:avLst>
              <a:gd name="adj" fmla="val 792"/>
            </a:avLst>
          </a:prstGeom>
          <a:solidFill>
            <a:srgbClr val="113E9C"/>
          </a:solidFill>
          <a:ln/>
        </p:spPr>
      </p:sp>
      <p:sp>
        <p:nvSpPr>
          <p:cNvPr id="22" name="Shape 20"/>
          <p:cNvSpPr/>
          <p:nvPr/>
        </p:nvSpPr>
        <p:spPr>
          <a:xfrm>
            <a:off x="7503914" y="2329339"/>
            <a:ext cx="6336387" cy="2367201"/>
          </a:xfrm>
          <a:prstGeom prst="roundRect">
            <a:avLst>
              <a:gd name="adj" fmla="val 792"/>
            </a:avLst>
          </a:prstGeom>
          <a:solidFill>
            <a:srgbClr val="113E9C"/>
          </a:solidFill>
          <a:ln/>
        </p:spPr>
      </p:sp>
      <p:sp>
        <p:nvSpPr>
          <p:cNvPr id="23" name="Text 21"/>
          <p:cNvSpPr/>
          <p:nvPr/>
        </p:nvSpPr>
        <p:spPr>
          <a:xfrm>
            <a:off x="7660124" y="2454235"/>
            <a:ext cx="6023967" cy="2117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请帮我将以下产品特性翻译为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FAB-V四层价值陈述：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产品特性（Feature）：[功能描述]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目标客户行业：[行业]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目标决策者角色：[角色]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客户已知的痛点/目标：[信息]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请输出：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F（特性）：简洁描述功能本身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A（优势）：相比其他方式的优越之处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B（利益）：对目标角色的直接好处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V（业务价值）：连接到业务结果，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包含量化估算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510105" y="4785003"/>
            <a:ext cx="6324005" cy="1628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多角色价值陈述设计提示词 Multi-Role Prompt：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510105" y="5036344"/>
            <a:ext cx="6324005" cy="2530078"/>
          </a:xfrm>
          <a:prstGeom prst="roundRect">
            <a:avLst>
              <a:gd name="adj" fmla="val 741"/>
            </a:avLst>
          </a:prstGeom>
          <a:solidFill>
            <a:srgbClr val="113E9C"/>
          </a:solidFill>
          <a:ln/>
        </p:spPr>
      </p:sp>
      <p:sp>
        <p:nvSpPr>
          <p:cNvPr id="26" name="Shape 24"/>
          <p:cNvSpPr/>
          <p:nvPr/>
        </p:nvSpPr>
        <p:spPr>
          <a:xfrm>
            <a:off x="7503914" y="5036344"/>
            <a:ext cx="6336387" cy="2530078"/>
          </a:xfrm>
          <a:prstGeom prst="roundRect">
            <a:avLst>
              <a:gd name="adj" fmla="val 741"/>
            </a:avLst>
          </a:prstGeom>
          <a:solidFill>
            <a:srgbClr val="113E9C"/>
          </a:solidFill>
          <a:ln/>
        </p:spPr>
      </p:sp>
      <p:sp>
        <p:nvSpPr>
          <p:cNvPr id="27" name="Text 25"/>
          <p:cNvSpPr/>
          <p:nvPr/>
        </p:nvSpPr>
        <p:spPr>
          <a:xfrm>
            <a:off x="7660124" y="5161240"/>
            <a:ext cx="6023967" cy="2280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请为以下产品价值设计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多个决策者版本：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产品核心价值：[描述]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客户背景：[行业/规模/情境]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请分别设计针对以下角色的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价值陈述（每个2-4句话）：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CEO（战略目标和竞争优势）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CFO（财务ROI和成本控制）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COO（效率和执行力）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直接用户（日常工作减负）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要求：每版使用对应角色语言，</a:t>
            </a:r>
            <a:endParaRPr lang="en-US" sz="950" dirty="0"/>
          </a:p>
          <a:p>
            <a:pPr algn="l" indent="0" marL="0">
              <a:lnSpc>
                <a:spcPts val="125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包含1个可量化的具体数字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086564"/>
            <a:ext cx="2687479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1153716"/>
            <a:ext cx="2434114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1 · LEARNING MAP 学习地图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554242"/>
            <a:ext cx="8434388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核心问题：你说的是特性，还是价值？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Core Question: Features or Value?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3092053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下面两种表达，哪个更容易打动客户？Which version is more compelling to your customer?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50915" y="3632835"/>
            <a:ext cx="6565106" cy="2651760"/>
          </a:xfrm>
          <a:prstGeom prst="roundRect">
            <a:avLst>
              <a:gd name="adj" fmla="val 1123"/>
            </a:avLst>
          </a:prstGeom>
          <a:solidFill>
            <a:srgbClr val="2150FE"/>
          </a:solidFill>
          <a:ln/>
        </p:spPr>
      </p:sp>
      <p:sp>
        <p:nvSpPr>
          <p:cNvPr id="7" name="Text 5"/>
          <p:cNvSpPr/>
          <p:nvPr/>
        </p:nvSpPr>
        <p:spPr>
          <a:xfrm>
            <a:off x="849273" y="3831193"/>
            <a:ext cx="5337096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版本A · Version A（特性描述 Feature Description）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849273" y="4339709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"我们的报告模块支持50+种数据可视化图表，支持实时刷新，可以自定义仪表盘布局。"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49273" y="5153382"/>
            <a:ext cx="616839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i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客户感受：这跟我有什么关系？ Customer reaction: So what?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7564874" y="3831193"/>
            <a:ext cx="498252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版本B · Version B（价值陈述 Value Statement）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7564874" y="4339709"/>
            <a:ext cx="627935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"您之前提到每到月末，要花2天时间手工整理各部门数据——我们的报告模块可以把这个过程自动化，让您在每天早上打开电脑就看到实时的业绩全景，不再需要等待各部门发表格。"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564874" y="5470922"/>
            <a:ext cx="6279356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i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客户感受：这正是我需要的！ Customer reaction: This is exactly my problem!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793790" y="6507837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两者描述的是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同一个产品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，但客户的感受完全不同。版本B不是"讲产品"，而是"讲客户的未来状态"——这正是价值主张设计的核心能力。Both describe the same product, but the customer experience is entirely different.</a:t>
            </a:r>
            <a:endParaRPr lang="en-US" sz="15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009650"/>
            <a:ext cx="2156460" cy="249793"/>
          </a:xfrm>
          <a:prstGeom prst="roundRect">
            <a:avLst>
              <a:gd name="adj" fmla="val 6674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84753" y="1058942"/>
            <a:ext cx="1974532" cy="1512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8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10 · INSTRUCTOR GUIDE 讲师指引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793790" y="1298258"/>
            <a:ext cx="8704421" cy="868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27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讲师指引：关键引导技巧与异议处理</a:t>
            </a:r>
            <a:endParaRPr lang="en-US" sz="2700" dirty="0"/>
          </a:p>
          <a:p>
            <a:pPr algn="l" indent="0" marL="0">
              <a:lnSpc>
                <a:spcPts val="3400"/>
              </a:lnSpc>
              <a:buNone/>
            </a:pPr>
            <a:r>
              <a:rPr lang="en-US" sz="27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Instructor Guide: Key Facilitation Tips &amp; Objection Handling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793790" y="2409468"/>
            <a:ext cx="2543413" cy="2170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关键引导技巧 Key Facilitation Tips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793790" y="2735818"/>
            <a:ext cx="6351984" cy="3966924"/>
          </a:xfrm>
          <a:prstGeom prst="roundRect">
            <a:avLst>
              <a:gd name="adj" fmla="val 525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40356" y="2809399"/>
            <a:ext cx="1623298" cy="377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知识诅咒 Curse of Knowledge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841308" y="2809399"/>
            <a:ext cx="4158020" cy="944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请学员想象：把这个产品卖给你的父母/完全外行的朋友，他们最想知道的是什么？不是功能，而是"这能帮我做什么"。产品熟悉度越高的销售，越需要主动克服知识诅咒。Ask reps: "How would you explain this to your parents?" — not features, but "what will it do for me?"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940356" y="3893701"/>
            <a:ext cx="1623298" cy="377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决策者矩阵 Stakeholder Matrix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841308" y="3893701"/>
            <a:ext cx="4158020" cy="755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请学员回忆一次拜访：当时房间里有哪些角色？你用的是哪种语言？哪个人的反应最积极？这通常能直接说明语言适配的重要性。Ask reps to recall a recent visit: who was in the room, what language did you use, who responded most positively?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940356" y="4789051"/>
            <a:ext cx="1623298" cy="377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V层量化 V-Layer Quantification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841308" y="4789051"/>
            <a:ext cx="4158020" cy="944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很多学员会说"我们的产品价值很难量化"——引导：即使是估算，带数字的陈述都比没有数字更有力。可以问客户："如果要估算这个问题每年的影响，您觉得大概在什么范围？" Let the customer provide the number: "If you had to estimate the annual impact, what range would you say?"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40356" y="5873353"/>
            <a:ext cx="1623298" cy="188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案例3 Case 3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841308" y="5873353"/>
            <a:ext cx="4158020" cy="755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这个案例特别适合用来回应"客户说太贵了怎么办"的问题——价格异议很多时候是价值认知问题，而不是预算问题。Use this case to address "what if the client says it's too expensive" — it's usually a value perception issue, not a budget issue.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7492246" y="2409468"/>
            <a:ext cx="2551390" cy="2170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常见异议处理 Common Objections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477006" y="2720578"/>
            <a:ext cx="30480" cy="1100495"/>
          </a:xfrm>
          <a:prstGeom prst="rect">
            <a:avLst/>
          </a:prstGeom>
          <a:solidFill>
            <a:srgbClr val="2150FE"/>
          </a:solidFill>
          <a:ln/>
        </p:spPr>
      </p:sp>
      <p:sp>
        <p:nvSpPr>
          <p:cNvPr id="17" name="Text 15"/>
          <p:cNvSpPr/>
          <p:nvPr/>
        </p:nvSpPr>
        <p:spPr>
          <a:xfrm>
            <a:off x="7661553" y="2735818"/>
            <a:ext cx="2945011" cy="2170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"我的产品太复杂，没法简化成几句话"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7661553" y="3050024"/>
            <a:ext cx="6182678" cy="755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回应 Response：</a:t>
            </a:r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FAB-V不是让你把所有特性压缩成几句话，而是让你在每次对话中，根据这个客户最关心的问题，选择1-2个最相关的特性来深度表达。复杂的产品更需要筛选，而不是全量展示。FAB-V is about selecting, not compressing — complex products need more curation, not more features listed.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477006" y="3985022"/>
            <a:ext cx="30480" cy="911543"/>
          </a:xfrm>
          <a:prstGeom prst="rect">
            <a:avLst/>
          </a:prstGeom>
          <a:solidFill>
            <a:srgbClr val="2150FE"/>
          </a:solidFill>
          <a:ln/>
        </p:spPr>
      </p:sp>
      <p:sp>
        <p:nvSpPr>
          <p:cNvPr id="20" name="Text 18"/>
          <p:cNvSpPr/>
          <p:nvPr/>
        </p:nvSpPr>
        <p:spPr>
          <a:xfrm>
            <a:off x="7661553" y="4000262"/>
            <a:ext cx="3292197" cy="2170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"客户就是想要功能清单，他们要自己评估"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7661553" y="4314468"/>
            <a:ext cx="6182678" cy="566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回应 Response：</a:t>
            </a:r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很多客户要功能清单，是因为他们不确定用什么标准评估——如果你帮助他们建立了评估标准（即价值主张），他们就不再只看功能清单了。谁定义评估标准，谁就掌握了主动权。If you define the evaluation criteria through your value proposition, you control the conversation.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477006" y="5060513"/>
            <a:ext cx="30480" cy="1100495"/>
          </a:xfrm>
          <a:prstGeom prst="rect">
            <a:avLst/>
          </a:prstGeom>
          <a:solidFill>
            <a:srgbClr val="2150FE"/>
          </a:solidFill>
          <a:ln/>
        </p:spPr>
      </p:sp>
      <p:sp>
        <p:nvSpPr>
          <p:cNvPr id="23" name="Text 21"/>
          <p:cNvSpPr/>
          <p:nvPr/>
        </p:nvSpPr>
        <p:spPr>
          <a:xfrm>
            <a:off x="7661553" y="5075753"/>
            <a:ext cx="3394115" cy="2170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"我不知道客户的业务数字，怎么做V层量化"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7661553" y="5389959"/>
            <a:ext cx="6182678" cy="755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回应 Response：</a:t>
            </a:r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V层量化有三种形式：①用客户自己说的数字（从需求挖掘中来）；②用行业平均数据作为估算基准；③问客户"如果要估算这件事的影响，您会用什么数字？"——第三种方式让客户参与量化，效果最强。Three approaches: use customer's own numbers, use industry benchmarks, or ask the customer to estimate — the third is most powerful because the customer owns the number.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7492246" y="6255068"/>
            <a:ext cx="6351984" cy="855583"/>
          </a:xfrm>
          <a:prstGeom prst="roundRect">
            <a:avLst>
              <a:gd name="adj" fmla="val 2436"/>
            </a:avLst>
          </a:prstGeom>
          <a:solidFill>
            <a:srgbClr val="B3C3FF"/>
          </a:solidFill>
          <a:ln/>
        </p:spPr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31073" y="6436519"/>
            <a:ext cx="173593" cy="138827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7943493" y="6386870"/>
            <a:ext cx="5761911" cy="566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版本记录 Version：v1.0（2026-2028）正式发布 · 支柱3第一课 · 模块3.1第一课 · 后续课程SLV-029建立在本课FAB-V框架之上 · 建议在课程开始和结束时，都展示"版本A vs 版本B"对比，学员会有明显的成长感受。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250990"/>
            <a:ext cx="2687479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1318141"/>
            <a:ext cx="2434114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1 · LEARNING MAP 学习地图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718667"/>
            <a:ext cx="9970651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为什么"特性导向"语言如此普遍？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Why Is Feature-Oriented Language So Common?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793790" y="3256478"/>
            <a:ext cx="4215289" cy="3722132"/>
          </a:xfrm>
          <a:prstGeom prst="roundRect">
            <a:avLst>
              <a:gd name="adj" fmla="val 294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0930" y="3256478"/>
            <a:ext cx="91440" cy="372213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7" name="Text 5"/>
          <p:cNvSpPr/>
          <p:nvPr/>
        </p:nvSpPr>
        <p:spPr>
          <a:xfrm>
            <a:off x="1083588" y="3477697"/>
            <a:ext cx="3704273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原因1：产品培训的语言 Product Training Language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1083588" y="4217075"/>
            <a:ext cx="3704273" cy="25403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大多数公司的产品培训教的是"功能清单"——这是产品团队的语言，不是客户的语言。销售人员从入职第一天起接受的就是特性导向的训练，自然而然地用同样的方式向客户介绍产品。Most onboarding programs teach feature lists — the language of product teams, not customers.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5207437" y="3256478"/>
            <a:ext cx="4215408" cy="3722132"/>
          </a:xfrm>
          <a:prstGeom prst="roundRect">
            <a:avLst>
              <a:gd name="adj" fmla="val 294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184577" y="3256478"/>
            <a:ext cx="91440" cy="372213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1" name="Text 9"/>
          <p:cNvSpPr/>
          <p:nvPr/>
        </p:nvSpPr>
        <p:spPr>
          <a:xfrm>
            <a:off x="5497235" y="3477697"/>
            <a:ext cx="3704392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原因2：知识诅咒 The Curse of Knowledge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5497235" y="4217075"/>
            <a:ext cx="3704392" cy="1905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对产品越熟悉，越容易用"功能"来思考——因为这是最自然的方式。越懂产品的人，越难站在"不知道这个产品"的客户角度来表达。产品专家往往是价值表达最差的人。The more you know a product, the harder it is to think like someone who doesn't.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9621203" y="3256478"/>
            <a:ext cx="4215289" cy="3722132"/>
          </a:xfrm>
          <a:prstGeom prst="roundRect">
            <a:avLst>
              <a:gd name="adj" fmla="val 294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598343" y="3256478"/>
            <a:ext cx="91440" cy="372213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5" name="Text 13"/>
          <p:cNvSpPr/>
          <p:nvPr/>
        </p:nvSpPr>
        <p:spPr>
          <a:xfrm>
            <a:off x="9911001" y="3477697"/>
            <a:ext cx="3704273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原因3：误以为"更专业" Mistaken Professionalism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9911001" y="4217075"/>
            <a:ext cx="3704273" cy="22227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有些销售认为列出功能清单显得更专业、更严谨——但客户感受到的是"我不知道这跟我有什么关系"。真正的专业，是能将复杂的产品能力转化为客户听得懂、感受得到的价值语言。Some reps think feature lists signal expertise — but customers feel lost.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1368" y="346234"/>
            <a:ext cx="1600914" cy="205859"/>
          </a:xfrm>
          <a:prstGeom prst="roundRect">
            <a:avLst>
              <a:gd name="adj" fmla="val 6869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9593" y="389096"/>
            <a:ext cx="1444466" cy="1201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1 · LEARNING MAP 学习地图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471368" y="580073"/>
            <a:ext cx="4633674" cy="7362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支柱3在整体销售流程中的位置</a:t>
            </a:r>
            <a:endParaRPr lang="en-US" sz="2300" dirty="0"/>
          </a:p>
          <a:p>
            <a:pPr algn="l" indent="0" marL="0">
              <a:lnSpc>
                <a:spcPts val="2850"/>
              </a:lnSpc>
              <a:buNone/>
            </a:pPr>
            <a:r>
              <a:rPr lang="en-US" sz="2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Where Pillar 3 Fits in the Sales Process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471368" y="1421249"/>
            <a:ext cx="13687663" cy="1502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价值主张设计是将"客户洞察"转化为"成交结果"的关键桥梁。Value proposition design is the bridge between customer insight and closed deals.</a:t>
            </a:r>
            <a:endParaRPr lang="en-US" sz="9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368" y="1650206"/>
            <a:ext cx="13687663" cy="60040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619525" y="6167519"/>
            <a:ext cx="2068683" cy="370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90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价值叙事</a:t>
            </a:r>
            <a:endParaRPr lang="en-US" sz="2300" dirty="0"/>
          </a:p>
        </p:txBody>
      </p:sp>
      <p:sp>
        <p:nvSpPr>
          <p:cNvPr id="8" name="Text 5"/>
          <p:cNvSpPr/>
          <p:nvPr/>
        </p:nvSpPr>
        <p:spPr>
          <a:xfrm>
            <a:off x="4619525" y="6643277"/>
            <a:ext cx="2068683" cy="4720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用客户语言表达正确价值</a:t>
            </a:r>
            <a:endParaRPr lang="en-US" sz="1850" dirty="0"/>
          </a:p>
        </p:txBody>
      </p:sp>
      <p:sp>
        <p:nvSpPr>
          <p:cNvPr id="9" name="Text 6"/>
          <p:cNvSpPr/>
          <p:nvPr/>
        </p:nvSpPr>
        <p:spPr>
          <a:xfrm>
            <a:off x="11191240" y="6403546"/>
            <a:ext cx="2068683" cy="370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90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赢单</a:t>
            </a:r>
            <a:endParaRPr lang="en-US" sz="2300" dirty="0"/>
          </a:p>
        </p:txBody>
      </p:sp>
      <p:sp>
        <p:nvSpPr>
          <p:cNvPr id="10" name="Text 7"/>
          <p:cNvSpPr/>
          <p:nvPr/>
        </p:nvSpPr>
        <p:spPr>
          <a:xfrm>
            <a:off x="11191240" y="6879304"/>
            <a:ext cx="2068683" cy="2360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达成并交付结果</a:t>
            </a:r>
            <a:endParaRPr lang="en-US" sz="1850" dirty="0"/>
          </a:p>
        </p:txBody>
      </p:sp>
      <p:sp>
        <p:nvSpPr>
          <p:cNvPr id="11" name="Text 8"/>
          <p:cNvSpPr/>
          <p:nvPr/>
        </p:nvSpPr>
        <p:spPr>
          <a:xfrm>
            <a:off x="1406101" y="2189837"/>
            <a:ext cx="2068683" cy="370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90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洞察发现</a:t>
            </a:r>
            <a:endParaRPr lang="en-US" sz="2300" dirty="0"/>
          </a:p>
        </p:txBody>
      </p:sp>
      <p:sp>
        <p:nvSpPr>
          <p:cNvPr id="12" name="Text 9"/>
          <p:cNvSpPr/>
          <p:nvPr/>
        </p:nvSpPr>
        <p:spPr>
          <a:xfrm>
            <a:off x="1406101" y="2665595"/>
            <a:ext cx="2068683" cy="4720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了解客户需求与根因</a:t>
            </a:r>
            <a:endParaRPr lang="en-US" sz="1850" dirty="0"/>
          </a:p>
        </p:txBody>
      </p:sp>
      <p:sp>
        <p:nvSpPr>
          <p:cNvPr id="13" name="Text 10"/>
          <p:cNvSpPr/>
          <p:nvPr/>
        </p:nvSpPr>
        <p:spPr>
          <a:xfrm>
            <a:off x="7951477" y="2189837"/>
            <a:ext cx="2068682" cy="3704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900"/>
              </a:lnSpc>
              <a:buNone/>
            </a:pPr>
            <a:r>
              <a:rPr lang="en-US" sz="2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对话推进</a:t>
            </a:r>
            <a:endParaRPr lang="en-US" sz="2300" dirty="0"/>
          </a:p>
        </p:txBody>
      </p:sp>
      <p:sp>
        <p:nvSpPr>
          <p:cNvPr id="14" name="Text 11"/>
          <p:cNvSpPr/>
          <p:nvPr/>
        </p:nvSpPr>
        <p:spPr>
          <a:xfrm>
            <a:off x="7951477" y="2665595"/>
            <a:ext cx="2068682" cy="4720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推动商机从认知到成交</a:t>
            </a:r>
            <a:endParaRPr lang="en-US" sz="1850" dirty="0"/>
          </a:p>
        </p:txBody>
      </p:sp>
      <p:sp>
        <p:nvSpPr>
          <p:cNvPr id="15" name="Text 12"/>
          <p:cNvSpPr/>
          <p:nvPr/>
        </p:nvSpPr>
        <p:spPr>
          <a:xfrm>
            <a:off x="471368" y="7732990"/>
            <a:ext cx="13687663" cy="1502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支柱2解决"</a:t>
            </a:r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知道说什么 Know What to Say</a:t>
            </a:r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"，支柱3解决"</a:t>
            </a:r>
            <a:pPr algn="l" indent="0" marL="0">
              <a:lnSpc>
                <a:spcPts val="1150"/>
              </a:lnSpc>
              <a:buNone/>
            </a:pPr>
            <a:r>
              <a:rPr lang="en-US" sz="9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怎么说客户才听得进去 How to Say It So Customers Listen</a:t>
            </a:r>
            <a:pPr algn="l" indent="0" marL="0">
              <a:lnSpc>
                <a:spcPts val="1150"/>
              </a:lnSpc>
              <a:buNone/>
            </a:pPr>
            <a:r>
              <a:rPr lang="en-US" sz="9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"——这是将洞察转化为成单的决定性环节。没有支柱3的价值叙事能力，再深刻的洞察也无法转化为客户的购买决定。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592098"/>
            <a:ext cx="2078593" cy="271224"/>
          </a:xfrm>
          <a:prstGeom prst="roundRect">
            <a:avLst>
              <a:gd name="adj" fmla="val 6586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0707" y="644366"/>
            <a:ext cx="1884759" cy="1666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9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2 · RESEARCH DATA 研究数据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93790" y="907971"/>
            <a:ext cx="8046482" cy="9303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650"/>
              </a:lnSpc>
              <a:buNone/>
            </a:pPr>
            <a:r>
              <a:rPr lang="en-US" sz="2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数据说话：价值主张对成单的影响</a:t>
            </a:r>
            <a:endParaRPr lang="en-US" sz="2900" dirty="0"/>
          </a:p>
          <a:p>
            <a:pPr algn="l" indent="0" marL="0">
              <a:lnSpc>
                <a:spcPts val="3650"/>
              </a:lnSpc>
              <a:buNone/>
            </a:pPr>
            <a:r>
              <a:rPr lang="en-US" sz="2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The Data: How Value Propositions Impact Win Rates</a:t>
            </a:r>
            <a:endParaRPr lang="en-US" sz="2900" dirty="0"/>
          </a:p>
        </p:txBody>
      </p:sp>
      <p:sp>
        <p:nvSpPr>
          <p:cNvPr id="5" name="Text 3"/>
          <p:cNvSpPr/>
          <p:nvPr/>
        </p:nvSpPr>
        <p:spPr>
          <a:xfrm>
            <a:off x="1600200" y="2080141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77%</a:t>
            </a:r>
            <a:endParaRPr lang="en-US" sz="3850" dirty="0"/>
          </a:p>
        </p:txBody>
      </p:sp>
      <p:sp>
        <p:nvSpPr>
          <p:cNvPr id="6" name="Text 4"/>
          <p:cNvSpPr/>
          <p:nvPr/>
        </p:nvSpPr>
        <p:spPr>
          <a:xfrm>
            <a:off x="3089315" y="2729389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Gartner 2022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93790" y="3028831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B2B购买者表示，最终选择供应商的关键原因之一是"对方能清楚表达对我们业务的价值"——而非产品功能最好。Buyers chose vendors who clearly articulated business value.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191381" y="2080141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64%</a:t>
            </a:r>
            <a:endParaRPr lang="en-US" sz="3850" dirty="0"/>
          </a:p>
        </p:txBody>
      </p:sp>
      <p:sp>
        <p:nvSpPr>
          <p:cNvPr id="9" name="Text 7"/>
          <p:cNvSpPr/>
          <p:nvPr/>
        </p:nvSpPr>
        <p:spPr>
          <a:xfrm>
            <a:off x="9271992" y="2729389"/>
            <a:ext cx="2677478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购买意愿提升 Purchase Intent Lift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7384971" y="3028831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当销售能将产品利益直接连接到买家的业务结果（收入/成本/效率），客户购买意愿提升幅度。When reps link benefits to business outcomes, purchase intent rises.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600200" y="3743206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54%</a:t>
            </a:r>
            <a:endParaRPr lang="en-US" sz="3850" dirty="0"/>
          </a:p>
        </p:txBody>
      </p:sp>
      <p:sp>
        <p:nvSpPr>
          <p:cNvPr id="12" name="Text 10"/>
          <p:cNvSpPr/>
          <p:nvPr/>
        </p:nvSpPr>
        <p:spPr>
          <a:xfrm>
            <a:off x="3089315" y="4392454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Forrester 2023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793790" y="4691896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受访销售承认"无法清晰解释产品对客户业务的价值"是自己的最大弱项。Top self-reported weakness among sales professionals surveyed.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191381" y="3743206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23%</a:t>
            </a:r>
            <a:endParaRPr lang="en-US" sz="3850" dirty="0"/>
          </a:p>
        </p:txBody>
      </p:sp>
      <p:sp>
        <p:nvSpPr>
          <p:cNvPr id="15" name="Text 13"/>
          <p:cNvSpPr/>
          <p:nvPr/>
        </p:nvSpPr>
        <p:spPr>
          <a:xfrm>
            <a:off x="9270563" y="4392454"/>
            <a:ext cx="2680335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成单周期缩短 Shorter Sales Cycles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7384971" y="4691896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接受过"价值表达训练"的销售团队，平均成单周期缩短幅度——因为客户更早做出采购决定。Teams trained in value articulation close faster.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1600200" y="5406271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3.1x</a:t>
            </a:r>
            <a:endParaRPr lang="en-US" sz="3850" dirty="0"/>
          </a:p>
        </p:txBody>
      </p:sp>
      <p:sp>
        <p:nvSpPr>
          <p:cNvPr id="18" name="Text 16"/>
          <p:cNvSpPr/>
          <p:nvPr/>
        </p:nvSpPr>
        <p:spPr>
          <a:xfrm>
            <a:off x="3089315" y="6055519"/>
            <a:ext cx="1860590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Richardson 2023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793790" y="6354961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顶尖销售（Top 20%）在对话中提到"业务结果"类词汇的频率，是普通销售的3.1倍（Gong.io对话分析数据）。Top performers mention business outcomes 3x more often.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191381" y="5406271"/>
            <a:ext cx="4838700" cy="491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850"/>
              </a:lnSpc>
              <a:buNone/>
            </a:pPr>
            <a:r>
              <a:rPr lang="en-US" sz="3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39%</a:t>
            </a:r>
            <a:endParaRPr lang="en-US" sz="3850" dirty="0"/>
          </a:p>
        </p:txBody>
      </p:sp>
      <p:sp>
        <p:nvSpPr>
          <p:cNvPr id="21" name="Text 19"/>
          <p:cNvSpPr/>
          <p:nvPr/>
        </p:nvSpPr>
        <p:spPr>
          <a:xfrm>
            <a:off x="9421178" y="6055519"/>
            <a:ext cx="2379226" cy="2325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提案赢单率 Proposal Win Rate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7384971" y="6354961"/>
            <a:ext cx="6451640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在提案阶段，能在第一页提供"业务价值摘要"（而非产品功能摘要）的销售，赢单率更高。Reps who lead with business value summaries win more proposals.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793790" y="6897172"/>
            <a:ext cx="13042821" cy="740212"/>
          </a:xfrm>
          <a:prstGeom prst="roundRect">
            <a:avLst>
              <a:gd name="adj" fmla="val 3016"/>
            </a:avLst>
          </a:prstGeom>
          <a:solidFill>
            <a:srgbClr val="B6D6FC"/>
          </a:solidFill>
          <a:ln/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2618" y="7097673"/>
            <a:ext cx="185976" cy="148828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1277422" y="7045881"/>
            <a:ext cx="12410361" cy="416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顶尖销售平均在对话前3分钟内，就将产品能力连接到客户的具体业务情境；普通销售通常在对话15分钟后才开始这样做（如果能做到的话）。Top performers connect product capabilities to customer context within the first 3 minutes of a conversation.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591145"/>
            <a:ext cx="2619256" cy="316230"/>
          </a:xfrm>
          <a:prstGeom prst="roundRect">
            <a:avLst>
              <a:gd name="adj" fmla="val 640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2613" y="649367"/>
            <a:ext cx="2401610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3 · FAB-V FRAMEWORK FAB-V框架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964644"/>
            <a:ext cx="10570964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FAB-V框架：四层价值转化系统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The FAB-V Framework: Four-Layer Value Translation System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93790" y="2233851"/>
            <a:ext cx="1304282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传统FAB框架（Feature-Advantage-Benefit）在实践中有一个关键缺失：到Benefit（利益）这一层，通常还是在描述产品功能的好处，没有真正连接到客户的业务价值。本课使用进化版的FAB-V框架，增加了第四层"Value to Business（业务价值）"。The traditional FAB model stops short — FAB-V adds the critical business value layer.</a:t>
            </a:r>
            <a:endParaRPr lang="en-US" sz="13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790" y="2894409"/>
            <a:ext cx="843439" cy="118598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80580" y="3063002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 · Feature 特性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1780580" y="3412450"/>
            <a:ext cx="1205603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产品本身具备的特征或功能。这是最容易表达的一层，也是大多数销售停留时间最长的层次。The specific capability or attribute the product has. Most reps spend too long here.</a:t>
            </a:r>
            <a:endParaRPr lang="en-US" sz="13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90" y="4080391"/>
            <a:ext cx="843439" cy="118598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80580" y="4248983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 · Advantage 优势</a:t>
            </a:r>
            <a:endParaRPr lang="en-US" sz="1650" dirty="0"/>
          </a:p>
        </p:txBody>
      </p:sp>
      <p:sp>
        <p:nvSpPr>
          <p:cNvPr id="11" name="Text 7"/>
          <p:cNvSpPr/>
          <p:nvPr/>
        </p:nvSpPr>
        <p:spPr>
          <a:xfrm>
            <a:off x="1780580" y="4598432"/>
            <a:ext cx="1205603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这个特性相比于其他选项（包括"不做这件事"）的优越之处。建立竞争差异感，但仍是产品视角。What makes this feature better than alternatives, including doing nothing.</a:t>
            </a:r>
            <a:endParaRPr lang="en-US" sz="13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5266373"/>
            <a:ext cx="843439" cy="118598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780580" y="5434965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 · Benefit 利益</a:t>
            </a:r>
            <a:endParaRPr lang="en-US" sz="1650" dirty="0"/>
          </a:p>
        </p:txBody>
      </p:sp>
      <p:sp>
        <p:nvSpPr>
          <p:cNvPr id="14" name="Text 9"/>
          <p:cNvSpPr/>
          <p:nvPr/>
        </p:nvSpPr>
        <p:spPr>
          <a:xfrm>
            <a:off x="1780580" y="5784413"/>
            <a:ext cx="1205603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对使用者来说，这个优势带来的直接好处。开始从产品视角转向用户视角——但仍停留在功能层面。The direct good it does for the user — shifting toward customer perspective.</a:t>
            </a:r>
            <a:endParaRPr lang="en-US" sz="13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790" y="6452354"/>
            <a:ext cx="843439" cy="1185982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780580" y="6620947"/>
            <a:ext cx="2652593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V · Value to Business 业务价值</a:t>
            </a:r>
            <a:endParaRPr lang="en-US" sz="1650" dirty="0"/>
          </a:p>
        </p:txBody>
      </p:sp>
      <p:sp>
        <p:nvSpPr>
          <p:cNvPr id="17" name="Text 11"/>
          <p:cNvSpPr/>
          <p:nvPr/>
        </p:nvSpPr>
        <p:spPr>
          <a:xfrm>
            <a:off x="1780580" y="6970395"/>
            <a:ext cx="1205603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对客户企业的业务目标、财务结果、战略方向的最终影响。这是最难，也是最重要的一层——必须连接到这个具体客户的具体目标，而不是行业通用说法。The ultimate impact on the customer's business goals, financial results, or strategic direction. The hardest and most powerful layer.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33770"/>
            <a:ext cx="2773204" cy="339566"/>
          </a:xfrm>
          <a:prstGeom prst="roundRect">
            <a:avLst>
              <a:gd name="adj" fmla="val 631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8566" y="694968"/>
            <a:ext cx="2543651" cy="2171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3 · FAB-V FRAMEWORK FAB-V框架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93790" y="1037630"/>
            <a:ext cx="9265087" cy="1116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完整示例：SaaS销售管理平台</a:t>
            </a:r>
            <a:endParaRPr lang="en-US" sz="3500" dirty="0"/>
          </a:p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in Action: SaaS Sales Management Platform</a:t>
            </a:r>
            <a:endParaRPr lang="en-US" sz="3500" dirty="0"/>
          </a:p>
        </p:txBody>
      </p:sp>
      <p:sp>
        <p:nvSpPr>
          <p:cNvPr id="5" name="Text 3"/>
          <p:cNvSpPr/>
          <p:nvPr/>
        </p:nvSpPr>
        <p:spPr>
          <a:xfrm>
            <a:off x="793790" y="2395061"/>
            <a:ext cx="13042821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以"实时漏斗可视化功能"为例，展示如何将一个产品特性逐层翻译为业务价值。Using real-time funnel visualization as an example of layer-by-layer translation.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93790" y="2847380"/>
            <a:ext cx="13042821" cy="3585210"/>
          </a:xfrm>
          <a:prstGeom prst="roundRect">
            <a:avLst>
              <a:gd name="adj" fmla="val 747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80122" y="2959060"/>
            <a:ext cx="159305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 特性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937986" y="2959060"/>
            <a:ext cx="10712410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"我们的平台有实时漏斗可视化功能，可以按销售/地区/产品线多维度切片。" Our platform provides real-time funnel visualization with multi-dimensional slicing by rep, region, and product line.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80122" y="3717727"/>
            <a:ext cx="159305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 优势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937986" y="3717727"/>
            <a:ext cx="10712410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"相比传统的周报模式，管理者不需要等到周五才知道本周漏斗状态，可以随时查看最新数据。" Unlike weekly reports, managers no longer wait until Friday to understand pipeline health — they see it in real time, anytime.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80122" y="4476393"/>
            <a:ext cx="159305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 利益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937986" y="4476393"/>
            <a:ext cx="10712410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"销售主管可以更早发现停滞商机，在关键时刻及时介入辅导，而不是等到月末才发现问题。" Sales managers can spot stalled deals earlier and coach at the right moment, rather than discovering problems at month-end when it's too late.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80122" y="5235059"/>
            <a:ext cx="1593056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 业务价值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937986" y="5235059"/>
            <a:ext cx="10712410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"这直接影响季度成单率——及早发现停滞、及早干预的团队，通常能比滞后发现的团队多完成8-12%的季度目标。基于贵公司目前的漏斗规模，这相当于每季度多约XX万的收入。"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This directly impacts quarterly win rates — teams that identify and address stalled deals early typically achieve 8–12% more of their quarterly target. Based on your current pipeline size, that's approximately ¥XX in additional revenue each quarter.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93790" y="6613446"/>
            <a:ext cx="13042821" cy="982266"/>
          </a:xfrm>
          <a:prstGeom prst="roundRect">
            <a:avLst>
              <a:gd name="adj" fmla="val 2728"/>
            </a:avLst>
          </a:prstGeom>
          <a:solidFill>
            <a:srgbClr val="B6FCB8"/>
          </a:solidFill>
          <a:ln/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2383" y="6870859"/>
            <a:ext cx="223242" cy="178594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374219" y="6818828"/>
            <a:ext cx="12283797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注意V层的两个关键动作 Key moves in the V layer：①连接到客户已表达的痛点和目标 Connect to what the customer has already said；②尝试量化影响（哪怕是估算）Quantify the impact, even if it's an estimate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1407" y="603647"/>
            <a:ext cx="2426256" cy="287536"/>
          </a:xfrm>
          <a:prstGeom prst="roundRect">
            <a:avLst>
              <a:gd name="adj" fmla="val 652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82729" y="658058"/>
            <a:ext cx="2223611" cy="1787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3 · FAB-V FRAMEWORK FAB-V框架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781407" y="940356"/>
            <a:ext cx="7672983" cy="9767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30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四大使用原则与快速模板</a:t>
            </a:r>
            <a:endParaRPr lang="en-US" sz="3050" dirty="0"/>
          </a:p>
          <a:p>
            <a:pPr algn="l" indent="0" marL="0">
              <a:lnSpc>
                <a:spcPts val="3800"/>
              </a:lnSpc>
              <a:buNone/>
            </a:pPr>
            <a:r>
              <a:rPr lang="en-US" sz="30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Principles &amp; Quick Translation Template</a:t>
            </a:r>
            <a:endParaRPr lang="en-US" sz="3050" dirty="0"/>
          </a:p>
        </p:txBody>
      </p:sp>
      <p:sp>
        <p:nvSpPr>
          <p:cNvPr id="5" name="Text 3"/>
          <p:cNvSpPr/>
          <p:nvPr/>
        </p:nvSpPr>
        <p:spPr>
          <a:xfrm>
            <a:off x="781407" y="2224683"/>
            <a:ext cx="2845713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四大使用原则 Four Core Principles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81407" y="2607350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7" name="Text 5"/>
          <p:cNvSpPr/>
          <p:nvPr/>
        </p:nvSpPr>
        <p:spPr>
          <a:xfrm>
            <a:off x="839926" y="2636580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55990" y="2661047"/>
            <a:ext cx="4751427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始终从客户说的话出发 Start from what the customer said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55990" y="3028236"/>
            <a:ext cx="5868591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不是所有特性都需要讲完FAB-V全部四层——只选那些与客户已经表达过的需求或痛点直接相关的特性。Only select features directly tied to what the customer has already expressed.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81407" y="3944779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11" name="Text 9"/>
          <p:cNvSpPr/>
          <p:nvPr/>
        </p:nvSpPr>
        <p:spPr>
          <a:xfrm>
            <a:off x="839926" y="3974009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255990" y="3998476"/>
            <a:ext cx="4610219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层次递进，不要跳跃 Progress logically, don't skip layers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55990" y="4365665"/>
            <a:ext cx="5868591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不要直接从Feature跳到Value——客户需要逻辑链条来理解，跳跃会让价值陈述显得突兀或不可信。Customers need the logical chain; skipping layers makes value claims feel unsubstantiated.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81407" y="5282208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15" name="Text 13"/>
          <p:cNvSpPr/>
          <p:nvPr/>
        </p:nvSpPr>
        <p:spPr>
          <a:xfrm>
            <a:off x="839926" y="5311438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55990" y="5335905"/>
            <a:ext cx="3144798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V层必须个性化 Personalize the V layer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55990" y="5703094"/>
            <a:ext cx="5868591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业务价值（V）必须连接到</a:t>
            </a:r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这个具体客户的具体目标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，而不是行业通用说法。Generic value statements are unconvincing. V must be specific to this customer.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81407" y="6396157"/>
            <a:ext cx="351592" cy="351592"/>
          </a:xfrm>
          <a:prstGeom prst="roundRect">
            <a:avLst>
              <a:gd name="adj" fmla="val 6668"/>
            </a:avLst>
          </a:prstGeom>
          <a:solidFill>
            <a:srgbClr val="F2EEEE"/>
          </a:solidFill>
          <a:ln/>
        </p:spPr>
      </p:sp>
      <p:sp>
        <p:nvSpPr>
          <p:cNvPr id="19" name="Text 17"/>
          <p:cNvSpPr/>
          <p:nvPr/>
        </p:nvSpPr>
        <p:spPr>
          <a:xfrm>
            <a:off x="839926" y="6425386"/>
            <a:ext cx="234434" cy="2930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255990" y="6449854"/>
            <a:ext cx="3361134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允许在不同层次切换 Know when to stop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255990" y="6817043"/>
            <a:ext cx="5868591" cy="6704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根据客户角色和对话情境，有时候到B（利益）层就足够了；有时候需要到V（业务价值）层。关键是知道对方在哪个层次做决策。Match the depth to the decision-maker's decision criteria.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400925" y="2101691"/>
            <a:ext cx="6568202" cy="5524262"/>
          </a:xfrm>
          <a:prstGeom prst="roundRect">
            <a:avLst>
              <a:gd name="adj" fmla="val 424"/>
            </a:avLst>
          </a:prstGeom>
          <a:solidFill>
            <a:srgbClr val="2150FE"/>
          </a:solidFill>
          <a:ln/>
        </p:spPr>
      </p:sp>
      <p:sp>
        <p:nvSpPr>
          <p:cNvPr id="23" name="Text 21"/>
          <p:cNvSpPr/>
          <p:nvPr/>
        </p:nvSpPr>
        <p:spPr>
          <a:xfrm>
            <a:off x="7557135" y="2224683"/>
            <a:ext cx="4015502" cy="2441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FAB-V 快速转化模板 Quick Translation Template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557135" y="2591872"/>
            <a:ext cx="6255782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[F特性]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我们的[具体功能/特性]…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Our [specific feature/capability]…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557135" y="3149560"/>
            <a:ext cx="6255782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[A优势]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这意味着，相比[其他方式]，[优越之处]…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This means, compared to [alternative], [the superior aspect]…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557135" y="3707249"/>
            <a:ext cx="6255782" cy="446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[B利益]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对您的[角色/团队]来说，这意味着[直接好处]…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For your [role/team], this means [direct benefit]…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557135" y="4264938"/>
            <a:ext cx="6255782" cy="8939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[V业务价值]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从业务结果角度，这帮助您[连接到业务目标]，基于您之前提到的[具体情境]，大概能带来[量化影响]。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From a business results perspective, this helps you [connect to business goal]. Based on what you shared about [specific context], the estimated impact is [quantified outcome].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77585"/>
            <a:ext cx="3264813" cy="316230"/>
          </a:xfrm>
          <a:prstGeom prst="roundRect">
            <a:avLst>
              <a:gd name="adj" fmla="val 640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2613" y="735806"/>
            <a:ext cx="3047167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4 · DECISION-MAKER LANGUAGE 决策者语言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1051084"/>
            <a:ext cx="6098857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同一个价值，六种不同语言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One Value, Six Different Languages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93790" y="2320290"/>
            <a:ext cx="1304282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同一个产品的同一个价值，对不同角色的决策者，需要用</a:t>
            </a:r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完全不同的语言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来表达——不是因为价值不同，而是因为他们的关注优先级和决策语言不同。错误做法：对所有人说同一套话。正确做法：根据对方角色，选择他们最能共鸣的价值层次和语言。The same value needs to be expressed in entirely different languages for different decision-makers.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93790" y="2980849"/>
            <a:ext cx="13042821" cy="4571167"/>
          </a:xfrm>
          <a:prstGeom prst="roundRect">
            <a:avLst>
              <a:gd name="adj" fmla="val 554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1410" y="2988469"/>
            <a:ext cx="13027581" cy="43684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70240" y="3082052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角色 Role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928104" y="3082052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首要关注 Primary Focus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184940" y="3082052"/>
            <a:ext cx="4214813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价值语言关键词 Key Value Language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744557" y="3082052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避免的语言 Avoid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01410" y="3425309"/>
            <a:ext cx="13027581" cy="6865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970240" y="3518892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CEO/总裁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928104" y="3518892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战略目标、竞争优势、市场地位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84940" y="3518892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"帮助实现/加速X战略目标"、"在竞争中建立X优势"、"3年内X"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744557" y="3518892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功能细节、实施流程、具体操作步骤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01410" y="4111823"/>
            <a:ext cx="13027581" cy="686514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970240" y="4205407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CFO/财务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928104" y="4205407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ROI、成本控制、财务风险、资金效率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184940" y="4205407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"节省X成本"、"回本周期X个月"、"降低X财务风险"、"资金效率提升X%"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744557" y="4205407"/>
            <a:ext cx="291584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非数字化表达、软性收益、无法量化的价值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01410" y="4798338"/>
            <a:ext cx="13027581" cy="6865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970240" y="4891921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COO/运营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928104" y="4891921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效率提升、流程优化、团队执行力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184940" y="4891921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"将X流程从Y天缩短到Z小时"、"减少X%手工操作"、"让团队专注于高价值任务"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0744557" y="4891921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战略高度语言、财务ROI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01410" y="5484852"/>
            <a:ext cx="13027581" cy="686514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970240" y="5578435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直接用户/团队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928104" y="5578435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日常减负、易用性、工具稳定性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184940" y="5578435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"每天节省X小时"、"不再需要Y繁琐步骤"、"操作简单，15分钟上手"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0744557" y="5578435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抽象战略价值、财务收益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01410" y="6171367"/>
            <a:ext cx="13027581" cy="68651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970240" y="6264950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IT/技术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2928104" y="6264950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安全合规、集成能力、维护成本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184940" y="6264950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"API开放/与X系统原生集成"、"SOC2 Type II认证"、"SLA 99.9%可用性"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10744557" y="6264950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业务价值语言（先过技术关）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801410" y="6857881"/>
            <a:ext cx="13027581" cy="686514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970240" y="6951464"/>
            <a:ext cx="1613059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HR/采购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2928104" y="6951464"/>
            <a:ext cx="291203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供应商可靠性、合规、价格合理性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184940" y="6951464"/>
            <a:ext cx="4214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"行业内X家客户验证"、"符合XX采购标准"、"总拥有成本TCO"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10744557" y="6951464"/>
            <a:ext cx="291584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过度聚焦功能而忽视服务保障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2026-04-27T03:05:18Z</dcterms:created>
  <dcterms:modified xsi:type="dcterms:W3CDTF">2026-04-27T03:05:18Z</dcterms:modified>
</cp:coreProperties>
</file>